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895" r:id="rId1"/>
    <p:sldMasterId id="2147483911" r:id="rId2"/>
  </p:sldMasterIdLst>
  <p:notesMasterIdLst>
    <p:notesMasterId r:id="rId56"/>
  </p:notesMasterIdLst>
  <p:sldIdLst>
    <p:sldId id="256" r:id="rId3"/>
    <p:sldId id="281" r:id="rId4"/>
    <p:sldId id="545" r:id="rId5"/>
    <p:sldId id="540" r:id="rId6"/>
    <p:sldId id="546" r:id="rId7"/>
    <p:sldId id="547" r:id="rId8"/>
    <p:sldId id="478" r:id="rId9"/>
    <p:sldId id="518" r:id="rId10"/>
    <p:sldId id="541" r:id="rId11"/>
    <p:sldId id="519" r:id="rId12"/>
    <p:sldId id="520" r:id="rId13"/>
    <p:sldId id="257" r:id="rId14"/>
    <p:sldId id="548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521" r:id="rId34"/>
    <p:sldId id="549" r:id="rId35"/>
    <p:sldId id="410" r:id="rId36"/>
    <p:sldId id="482" r:id="rId37"/>
    <p:sldId id="522" r:id="rId38"/>
    <p:sldId id="523" r:id="rId39"/>
    <p:sldId id="524" r:id="rId40"/>
    <p:sldId id="528" r:id="rId41"/>
    <p:sldId id="529" r:id="rId42"/>
    <p:sldId id="530" r:id="rId43"/>
    <p:sldId id="531" r:id="rId44"/>
    <p:sldId id="532" r:id="rId45"/>
    <p:sldId id="533" r:id="rId46"/>
    <p:sldId id="534" r:id="rId47"/>
    <p:sldId id="535" r:id="rId48"/>
    <p:sldId id="536" r:id="rId49"/>
    <p:sldId id="537" r:id="rId50"/>
    <p:sldId id="538" r:id="rId51"/>
    <p:sldId id="539" r:id="rId52"/>
    <p:sldId id="526" r:id="rId53"/>
    <p:sldId id="525" r:id="rId54"/>
    <p:sldId id="527" r:id="rId5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432FF"/>
    <a:srgbClr val="0054FF"/>
    <a:srgbClr val="002164"/>
    <a:srgbClr val="284B87"/>
    <a:srgbClr val="FF93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60"/>
    <p:restoredTop sz="95878" autoAdjust="0"/>
  </p:normalViewPr>
  <p:slideViewPr>
    <p:cSldViewPr snapToGrid="0" snapToObjects="1">
      <p:cViewPr varScale="1">
        <p:scale>
          <a:sx n="108" d="100"/>
          <a:sy n="108" d="100"/>
        </p:scale>
        <p:origin x="232" y="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84"/>
    </p:cViewPr>
  </p:sorterViewPr>
  <p:notesViewPr>
    <p:cSldViewPr snapToGrid="0" snapToObjects="1">
      <p:cViewPr varScale="1">
        <p:scale>
          <a:sx n="84" d="100"/>
          <a:sy n="84" d="100"/>
        </p:scale>
        <p:origin x="26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D59C3-BCF5-BC45-87ED-AF8758B445C8}" type="datetimeFigureOut">
              <a:rPr lang="en-US" smtClean="0"/>
              <a:t>8/21/22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2884E-AB51-CE46-B606-030E2D62B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9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884E-AB51-CE46-B606-030E2D62BAA2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28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29F5B53-9B73-EF4C-8FF6-1BAB8C984A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025EA37-7A2C-E94C-9FF7-3858BC9C2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59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C8F7E97-332F-A949-85B7-4B678DBEE5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94E260D-8678-3348-AB12-4670E9A25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2151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860A4C6-11EE-CB4D-99A6-FCD600C759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E3028EF-A392-9844-B8FC-641BDD12B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6969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C8F91BD6-BAD5-A045-A2AE-BEAE2AB23A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8695536-5E0D-724C-BE2D-46EF91DA2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Comic Sans MS" panose="030F0902030302020204" pitchFamily="66" charset="0"/>
            </a:endParaRPr>
          </a:p>
          <a:p>
            <a:endParaRPr lang="en-US" altLang="en-U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473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7" name="Shape 16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https://openclipart.org/detail/279032/meeting-icon</a:t>
            </a:r>
          </a:p>
        </p:txBody>
      </p:sp>
    </p:spTree>
    <p:extLst>
      <p:ext uri="{BB962C8B-B14F-4D97-AF65-F5344CB8AC3E}">
        <p14:creationId xmlns:p14="http://schemas.microsoft.com/office/powerpoint/2010/main" val="40865891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A2884E-AB51-CE46-B606-030E2D62BAA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83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D0F84F4E-E84D-E446-A026-B3B30481A2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F055784-C9E3-2047-B0AE-FC07CAAF2F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anose="030F0902030302020204" pitchFamily="66" charset="0"/>
              </a:rPr>
              <a:t>priority queue keyed by the finish time of the last job added</a:t>
            </a:r>
          </a:p>
        </p:txBody>
      </p:sp>
    </p:spTree>
    <p:extLst>
      <p:ext uri="{BB962C8B-B14F-4D97-AF65-F5344CB8AC3E}">
        <p14:creationId xmlns:p14="http://schemas.microsoft.com/office/powerpoint/2010/main" val="11834549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993B4181-BCA9-0640-A073-1E2A516027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88AAED1-FA94-9E46-A14E-CB53524174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Comic Sans MS" panose="030F0902030302020204" pitchFamily="66" charset="0"/>
            </a:endParaRPr>
          </a:p>
          <a:p>
            <a:endParaRPr lang="en-US" altLang="en-U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5281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AFADE53-1532-6648-9E86-88B063B751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D9A21427-DED4-C744-90E5-1236C2ED8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Comic Sans MS" panose="030F0902030302020204" pitchFamily="66" charset="0"/>
            </a:endParaRPr>
          </a:p>
          <a:p>
            <a:endParaRPr lang="en-US" altLang="en-U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874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D743125-706F-444D-A1B0-7DC0D8C107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8B0B765-5F16-FE46-B8DF-4AD75B0D0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664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70B0F8C-5A91-2A47-A40B-179ACFB6F1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0090825-AD0B-E64F-99DC-A224B95A1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>
                <a:latin typeface="Comic Sans MS" panose="030F0902030302020204" pitchFamily="66" charset="0"/>
              </a:rPr>
              <a:t>Activity selection = interval scheduling</a:t>
            </a:r>
          </a:p>
          <a:p>
            <a:r>
              <a:rPr lang="en-US" altLang="en-US" dirty="0">
                <a:latin typeface="Comic Sans MS" panose="030F0902030302020204" pitchFamily="66" charset="0"/>
              </a:rPr>
              <a:t>OPT = B, E, H</a:t>
            </a:r>
          </a:p>
          <a:p>
            <a:r>
              <a:rPr lang="en-US" altLang="en-US" dirty="0">
                <a:latin typeface="Comic Sans MS" panose="030F0902030302020204" pitchFamily="66" charset="0"/>
              </a:rPr>
              <a:t>Note: smallest job (C) is not in any optimal solution, job that starts first (A) is not in any optimal solution.</a:t>
            </a:r>
          </a:p>
          <a:p>
            <a:endParaRPr lang="en-US" altLang="en-US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875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70B0F8C-5A91-2A47-A40B-179ACFB6F1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0090825-AD0B-E64F-99DC-A224B95A1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anose="030F0902030302020204" pitchFamily="66" charset="0"/>
              </a:rPr>
              <a:t>Activity selection = interval scheduling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OPT = B, E, H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Note: smallest job (C) is not in any optimal solution, job that starts first (A) is not in any optimal solution.</a:t>
            </a:r>
          </a:p>
          <a:p>
            <a:endParaRPr lang="en-US" altLang="en-U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639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80B10FB-C32D-AD46-8549-46551C5B82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BB3BBA1-B7F0-1744-992B-F01ABE19C1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288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F0BD41B-9734-E14D-B401-8E2DC553B6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FEDFA0A6-CA1E-8F40-B930-1597559AF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740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A5BC413-FC1C-DA47-A0C2-3C770BBD29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457F22E-8F34-B040-8905-CE5A0BEF0F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32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A5BC413-FC1C-DA47-A0C2-3C770BBD29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457F22E-8F34-B040-8905-CE5A0BEF0F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9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BF318A1-546A-5E4D-A86A-9F07074750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06EAC1A6-1D40-214A-A1D5-492E7620B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97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DCF7E-FB46-3B48-B977-64FFA50F7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474168-492A-8C45-A7AE-721DFF49F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FD6F69-1A67-374A-B49A-C20D80692088}"/>
              </a:ext>
            </a:extLst>
          </p:cNvPr>
          <p:cNvSpPr/>
          <p:nvPr userDrawn="1"/>
        </p:nvSpPr>
        <p:spPr>
          <a:xfrm>
            <a:off x="-7882" y="0"/>
            <a:ext cx="12199882" cy="1797804"/>
          </a:xfrm>
          <a:prstGeom prst="rect">
            <a:avLst/>
          </a:prstGeom>
          <a:solidFill>
            <a:srgbClr val="002060">
              <a:alpha val="7059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70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33EB6-81CC-0F4B-B6B9-719D277A4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C89C8-F198-704C-9C87-3C64FBB71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B2A61-B83E-6E41-918C-532420647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4C05-CC1E-984E-9930-1DFA8CFF9417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F5303-AE18-8D45-B279-836E3386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CABEA-224B-EF4C-A3FD-998E916F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B775C9-2750-4F43-8E67-FA17A9311E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5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999B44-FF35-0E4B-8943-9706120AA8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3A414-E73A-2B45-AEF6-3D9856E16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D9A0C-1C2C-7444-A55C-3953C420C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B14D-F989-2A4E-B0AF-6542590B9072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875FF-65D2-F24C-A4D0-830418E57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24567-15FA-C64F-8B2F-CD4E1CC5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EB2114-D6AC-8E4A-A3CB-738728D972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84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C4DAC8-9762-E144-B325-BBD3814355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37194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61F76-998F-3A47-8839-D7A4C0735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94EA5-BBEA-7345-AFAA-5F19855C7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B30F3-764B-7443-BD9E-B13FD8821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88714-FB61-D840-9B99-BCE407A69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A35A3-7B56-AE4B-8F7B-B5F36E42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05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4D6AD-0526-134D-9EA2-50048B4FD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FC9A6-4051-F849-9AA5-08462F4F5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34FE6-C6E0-0A45-A74C-352977AE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89703-58D0-014B-8F09-94313E13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7AA52-4BF2-EC48-A81F-E4F1DFBBD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41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D30EF-F4E4-AF47-A2DA-BF81F7037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C8683-5642-D94C-BB37-44368DCB3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AFC18-B983-FE45-A6EC-0D2377F4A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8D5FD-6B4F-7E44-9287-3D7AC852B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2A450-0012-624E-B022-F917D0E6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24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CCBFB-F96E-CF42-BBB3-953AF76FE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2C055-8EE3-6F46-B904-0DF57BDF8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CF5B9-AACA-4B43-B486-7C33DE64B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E778D-66F2-0243-B1BA-3C917955B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6CC27-565D-FC43-BB5F-864A7476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B8496-1DC2-4F4E-AE7C-A5345D5F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50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06535-315F-FC41-A28C-17CB60095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06DA7-B146-FD4C-8BA0-F018C5409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BD45D-C52A-F54D-9581-2129FD65E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F55095-DC27-B647-B63C-D95583BA4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AEFF56-FF96-B74A-A763-5A4011B8F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069D8A-E1DF-3D42-9004-32E145C83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2D6BA3-CC24-BF44-A911-B319E2EA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15E851-7F1B-4846-BD4F-46B4CC66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68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CEC7E-F766-F446-AFB1-62E34ECBD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80A70E-217F-8C41-A949-294713730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A5E3D6-B075-A942-AEBD-47144F20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F8348-CCC6-C64B-952D-F8649A412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11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7585D2-C33A-6A44-961D-104A4E13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A5083-F53C-3F42-ABA2-7E9D3CB61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F506F-F962-8546-BAAF-3A2FE791E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9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B5109-E9F6-4E40-B084-F201F2994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FE277-EE8D-BF4A-B42C-BB51A8F44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A66A80-E560-5245-A6CF-92CDF52906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947405"/>
      </p:ext>
    </p:extLst>
  </p:cSld>
  <p:clrMapOvr>
    <a:masterClrMapping/>
  </p:clrMapOvr>
  <p:hf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4D0E0-E580-7049-B728-F6A763DDE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37528-0045-1745-9E4B-97B864C35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E29AA-6E0A-8444-A5D4-8BF8C9469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74235-7FB5-A44E-9FBD-8AD1AB46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46BB6-C20C-FD4C-8F64-A31FD95A8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94997-51BB-E043-B98E-394018CBD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76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B65CC-99D8-314D-9796-59EB98C7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8ABC01-8AE4-774B-A250-788334FEA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FC2AA4-8377-CE43-AEE0-915C14728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7CCFA-1952-BA40-A391-5BF1380A4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ABB9B-43A5-C74C-B179-0DC88269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32883-2B0E-EA40-BC87-FF02D9E00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55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E9C9A-C072-9244-8063-67F995C10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3F80F-6E6B-C844-AC08-E8A63FBBD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9159D-54B5-8643-A316-840B1A50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06279-899B-9440-BDC9-7209B62B8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98444-BD70-8B44-BC6F-A76E3DBF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524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C23CE5-FC35-3A48-90FE-7B1950F301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CE72A-8D9B-1A47-9F5A-203018B15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BA576-B8C6-C243-9AE0-F9C86654A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6FDE8-1F7B-A748-BD46-0942972E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5302B-BA6C-3A4C-8A1B-9979555F3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4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1B0A-D44D-F041-8759-BD9FB3F27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3CA5B-A313-7A48-B2D4-A898C08B8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4476A9-FBCB-5B43-9268-8E040B49B7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3F9BB-64A1-B44C-BA9D-BF06D6793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37D79-DA95-AA4F-8A76-A169FDD75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B57D7B-8BF6-4F40-8B3F-CDD981926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32008-1E24-314E-AEAC-F8FE2CB21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4AB0-2FEC-7F4A-A9C7-810BDEE4ECD3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0B1D1-700D-E440-B572-538AC894F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71A78-9121-894B-9D87-EEB3E1279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39A06F-AA1F-D842-84A2-247707E799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15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0FDB-251D-004D-8388-866AD88E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39EC1-A882-2343-8A47-EE1308722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96AE0-7D57-CE45-B1D6-0DB8D9AED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5FCEF3-C377-4747-9A6B-46EB660423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26FCC-2243-5D46-ABCD-90D306CCF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44F206-8872-3E44-91AF-3FA076484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AD48-39CC-574F-A277-7DDF4D97C115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73977E-BAA8-F147-84ED-8398131EE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21DDB2-65E3-8B45-B61B-421356079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1F81D47-1F24-7140-B756-0AE1B7CACA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6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2464F-510B-5A49-98C0-C1C17CAFA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9FD8F1-EB3D-4146-ABE4-9079F9EE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453E-52F8-5243-9430-148D4C4741B0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C0931E-1E38-7045-AA15-49AB639B5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DCC1D-67BB-BF48-883E-568F0394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2393BC-C14E-DC4F-83C9-760F4EA53F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03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C31703-7FA5-AB41-AFA8-B2760BAD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11A0-C4D5-0A41-96FB-B1A622FC2FA8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6272D-9306-D842-8EC7-DECAEE79E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02725-A816-B74B-BAE0-2600DD156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1B326B-3028-AE4C-9146-32C766401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01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68514-0189-0743-877F-43AFAD984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BF8F-83D1-E64F-B329-9FB176711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9ACD41-1F0D-E64E-B5C4-B1AF3AB9C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79D59-6706-694E-8A04-1B4D3A6B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AB8D-1F8B-5C46-AE68-5364F04CE7C8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232D3-A804-A34B-9147-573DCD3C0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4FEDF-16DA-9647-B8E5-2EB02E26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07C4B6-19EE-A34E-B839-0FB5F82C64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3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920D7-D7FE-FE4A-86A2-86DCC0AA5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F8719B-4970-334D-AADC-CC92FF499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CEC96-06EF-F24B-944F-ED8EAFB92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729D6-C012-E143-9A86-3B23778F5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262-A375-6944-A3A6-738BB5912950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B0607-A82E-6F4F-8C26-03747E4D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2F9A7-E7DF-ED48-ABA1-AE7781CC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8C360BD-3B0D-204F-A563-720E0CE5A3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15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E4F57-5AAF-F44E-BD4A-1298EC458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FC798-413A-5046-9B26-233F65EED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E81C8-AA3C-414E-AE68-654F4C371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6F739-D444-2D49-8365-D011425B6819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A482-8990-5C46-A57E-B4E36D3D9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EFA47-0688-4C4E-B796-AE6B98D83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2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AE4C88-D90E-1F4A-ABAD-9B437180F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4EC31-279B-5646-8CF4-28867CA58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CA904-F81D-0C43-B16E-9B8EC71A9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4C51A-00F6-874F-87F5-CD40AEA51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AB16D-AD37-5B49-8178-45F110403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97823F-81C5-5A44-B987-3B33EC55D6D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02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roughpu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349" y="420685"/>
            <a:ext cx="10529937" cy="1261158"/>
          </a:xfrm>
        </p:spPr>
        <p:txBody>
          <a:bodyPr>
            <a:normAutofit/>
          </a:bodyPr>
          <a:lstStyle/>
          <a:p>
            <a:r>
              <a:rPr lang="en-US" altLang="en-US" sz="7200" b="1" dirty="0"/>
              <a:t>Greedy Algorithm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6239" y="4892771"/>
            <a:ext cx="5677546" cy="628999"/>
          </a:xfrm>
        </p:spPr>
        <p:txBody>
          <a:bodyPr>
            <a:noAutofit/>
          </a:bodyPr>
          <a:lstStyle/>
          <a:p>
            <a:r>
              <a:rPr lang="en-US" sz="3500" dirty="0"/>
              <a:t>Sajedul Talukder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006FC3C-963C-D144-AC08-B60F95F35F7A}"/>
              </a:ext>
            </a:extLst>
          </p:cNvPr>
          <p:cNvSpPr txBox="1">
            <a:spLocks/>
          </p:cNvSpPr>
          <p:nvPr/>
        </p:nvSpPr>
        <p:spPr>
          <a:xfrm>
            <a:off x="1566862" y="4200042"/>
            <a:ext cx="9144000" cy="4026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Lecture note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DD8B3CE-DBEA-7465-E5F7-BB57B5973679}"/>
              </a:ext>
            </a:extLst>
          </p:cNvPr>
          <p:cNvSpPr txBox="1">
            <a:spLocks/>
          </p:cNvSpPr>
          <p:nvPr/>
        </p:nvSpPr>
        <p:spPr>
          <a:xfrm>
            <a:off x="1550150" y="2793135"/>
            <a:ext cx="9144000" cy="4026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97C"/>
                </a:solidFill>
              </a:rPr>
              <a:t>CS 330 Intro to the Design and Analysis of Algorithms</a:t>
            </a:r>
          </a:p>
        </p:txBody>
      </p:sp>
    </p:spTree>
    <p:extLst>
      <p:ext uri="{BB962C8B-B14F-4D97-AF65-F5344CB8AC3E}">
        <p14:creationId xmlns:p14="http://schemas.microsoft.com/office/powerpoint/2010/main" val="3693237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DEEC4CDA-A51F-B747-AF6B-3D9DA0B72C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69182"/>
            <a:ext cx="10515600" cy="707895"/>
          </a:xfrm>
        </p:spPr>
        <p:txBody>
          <a:bodyPr/>
          <a:lstStyle/>
          <a:p>
            <a:r>
              <a:rPr kumimoji="0" lang="en-US" altLang="en-US" dirty="0"/>
              <a:t>Interval Scheduling: Greedy Algorithms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C384AB8-E6C1-524F-BB2B-F12947BD1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altLang="en-US"/>
              <a:t>Greedy template.  </a:t>
            </a:r>
            <a:r>
              <a:rPr kumimoji="0" lang="en-US" altLang="en-US">
                <a:solidFill>
                  <a:schemeClr val="tx1"/>
                </a:solidFill>
              </a:rPr>
              <a:t>Consider jobs in some natural order.</a:t>
            </a:r>
            <a:br>
              <a:rPr kumimoji="0" lang="en-US" altLang="en-US">
                <a:solidFill>
                  <a:schemeClr val="tx1"/>
                </a:solidFill>
              </a:rPr>
            </a:br>
            <a:r>
              <a:rPr kumimoji="0" lang="en-US" altLang="en-US">
                <a:solidFill>
                  <a:schemeClr val="tx1"/>
                </a:solidFill>
              </a:rPr>
              <a:t>Take each job provided it's compatible with the ones already taken.</a:t>
            </a:r>
          </a:p>
          <a:p>
            <a:endParaRPr kumimoji="0" lang="en-US" altLang="en-US">
              <a:solidFill>
                <a:schemeClr val="tx1"/>
              </a:solidFill>
            </a:endParaRPr>
          </a:p>
          <a:p>
            <a:pPr lvl="1"/>
            <a:r>
              <a:rPr kumimoji="0" lang="en-US" altLang="en-US">
                <a:solidFill>
                  <a:schemeClr val="hlink"/>
                </a:solidFill>
              </a:rPr>
              <a:t>[Earliest start time]</a:t>
            </a:r>
            <a:r>
              <a:rPr kumimoji="0" lang="en-US" altLang="en-US"/>
              <a:t>  Consider jobs in ascending order of s</a:t>
            </a:r>
            <a:r>
              <a:rPr kumimoji="0" lang="en-US" altLang="en-US" baseline="-25000"/>
              <a:t>j</a:t>
            </a:r>
            <a:r>
              <a:rPr kumimoji="0" lang="en-US" altLang="en-US"/>
              <a:t>.</a:t>
            </a:r>
          </a:p>
          <a:p>
            <a:pPr lvl="1"/>
            <a:endParaRPr kumimoji="0" lang="en-US" altLang="en-US"/>
          </a:p>
          <a:p>
            <a:pPr lvl="1"/>
            <a:r>
              <a:rPr kumimoji="0" lang="en-US" altLang="en-US">
                <a:solidFill>
                  <a:schemeClr val="hlink"/>
                </a:solidFill>
              </a:rPr>
              <a:t>[Earliest finish time]</a:t>
            </a:r>
            <a:r>
              <a:rPr kumimoji="0" lang="en-US" altLang="en-US"/>
              <a:t>  Consider jobs in ascending order of f</a:t>
            </a:r>
            <a:r>
              <a:rPr kumimoji="0" lang="en-US" altLang="en-US" baseline="-25000"/>
              <a:t>j</a:t>
            </a:r>
            <a:r>
              <a:rPr kumimoji="0" lang="en-US" altLang="en-US"/>
              <a:t>.</a:t>
            </a:r>
          </a:p>
          <a:p>
            <a:pPr lvl="1"/>
            <a:endParaRPr kumimoji="0" lang="en-US" altLang="en-US"/>
          </a:p>
          <a:p>
            <a:pPr lvl="1"/>
            <a:r>
              <a:rPr kumimoji="0" lang="en-US" altLang="en-US">
                <a:solidFill>
                  <a:schemeClr val="hlink"/>
                </a:solidFill>
              </a:rPr>
              <a:t>[Shortest interval]</a:t>
            </a:r>
            <a:r>
              <a:rPr kumimoji="0" lang="en-US" altLang="en-US"/>
              <a:t>  Consider jobs in ascending order of f</a:t>
            </a:r>
            <a:r>
              <a:rPr kumimoji="0" lang="en-US" altLang="en-US" baseline="-25000"/>
              <a:t>j</a:t>
            </a:r>
            <a:r>
              <a:rPr kumimoji="0" lang="en-US" altLang="en-US"/>
              <a:t> - s</a:t>
            </a:r>
            <a:r>
              <a:rPr kumimoji="0" lang="en-US" altLang="en-US" baseline="-25000"/>
              <a:t>j</a:t>
            </a:r>
            <a:r>
              <a:rPr kumimoji="0" lang="en-US" altLang="en-US"/>
              <a:t>.</a:t>
            </a:r>
          </a:p>
          <a:p>
            <a:pPr lvl="1"/>
            <a:endParaRPr kumimoji="0" lang="en-US" altLang="en-US"/>
          </a:p>
          <a:p>
            <a:pPr lvl="1"/>
            <a:r>
              <a:rPr kumimoji="0" lang="en-US" altLang="en-US">
                <a:solidFill>
                  <a:schemeClr val="hlink"/>
                </a:solidFill>
              </a:rPr>
              <a:t>[Fewest conflicts]</a:t>
            </a:r>
            <a:r>
              <a:rPr kumimoji="0" lang="en-US" altLang="en-US"/>
              <a:t>  For each job j, count the number of</a:t>
            </a:r>
            <a:br>
              <a:rPr kumimoji="0" lang="en-US" altLang="en-US"/>
            </a:br>
            <a:r>
              <a:rPr kumimoji="0" lang="en-US" altLang="en-US"/>
              <a:t>conflicting jobs c</a:t>
            </a:r>
            <a:r>
              <a:rPr kumimoji="0" lang="en-US" altLang="en-US" baseline="-25000"/>
              <a:t>j</a:t>
            </a:r>
            <a:r>
              <a:rPr kumimoji="0" lang="en-US" altLang="en-US"/>
              <a:t>. Schedule in ascending order of c</a:t>
            </a:r>
            <a:r>
              <a:rPr kumimoji="0" lang="en-US" altLang="en-US" baseline="-25000"/>
              <a:t>j</a:t>
            </a:r>
            <a:r>
              <a:rPr kumimoji="0" lang="en-US" altLang="en-US"/>
              <a:t>.</a:t>
            </a:r>
          </a:p>
          <a:p>
            <a:endParaRPr kumimoji="0"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525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2FA1697B-58F0-EE4B-B1FE-6102EA30A9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2877"/>
            <a:ext cx="10515600" cy="712786"/>
          </a:xfrm>
        </p:spPr>
        <p:txBody>
          <a:bodyPr>
            <a:normAutofit/>
          </a:bodyPr>
          <a:lstStyle/>
          <a:p>
            <a:r>
              <a:rPr kumimoji="0" lang="en-US" altLang="en-US" dirty="0"/>
              <a:t>Interval Scheduling: Greedy Algorithms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8A680F6-DE33-A24C-808B-F1EEC06D37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57325"/>
            <a:ext cx="10515600" cy="4351338"/>
          </a:xfrm>
        </p:spPr>
        <p:txBody>
          <a:bodyPr/>
          <a:lstStyle/>
          <a:p>
            <a:r>
              <a:rPr kumimoji="0" lang="en-US" altLang="en-US" dirty="0"/>
              <a:t>Greedy template.  </a:t>
            </a:r>
            <a:r>
              <a:rPr kumimoji="0" lang="en-US" altLang="en-US" dirty="0">
                <a:solidFill>
                  <a:schemeClr val="tx1"/>
                </a:solidFill>
              </a:rPr>
              <a:t>Consider jobs in some natural order.</a:t>
            </a:r>
            <a:br>
              <a:rPr kumimoji="0" lang="en-US" altLang="en-US" dirty="0">
                <a:solidFill>
                  <a:schemeClr val="tx1"/>
                </a:solidFill>
              </a:rPr>
            </a:br>
            <a:r>
              <a:rPr kumimoji="0" lang="en-US" altLang="en-US" dirty="0">
                <a:solidFill>
                  <a:schemeClr val="tx1"/>
                </a:solidFill>
              </a:rPr>
              <a:t>Take each job provided it's compatible with the ones already taken.</a:t>
            </a:r>
          </a:p>
          <a:p>
            <a:endParaRPr kumimoji="0" lang="en-US" altLang="en-US" dirty="0">
              <a:solidFill>
                <a:schemeClr val="tx1"/>
              </a:solidFill>
            </a:endParaRPr>
          </a:p>
        </p:txBody>
      </p:sp>
      <p:grpSp>
        <p:nvGrpSpPr>
          <p:cNvPr id="7173" name="Group 4">
            <a:extLst>
              <a:ext uri="{FF2B5EF4-FFF2-40B4-BE49-F238E27FC236}">
                <a16:creationId xmlns:a16="http://schemas.microsoft.com/office/drawing/2014/main" id="{365CF42F-DE4C-8842-BDAA-54B9A3CB28B4}"/>
              </a:ext>
            </a:extLst>
          </p:cNvPr>
          <p:cNvGrpSpPr>
            <a:grpSpLocks/>
          </p:cNvGrpSpPr>
          <p:nvPr/>
        </p:nvGrpSpPr>
        <p:grpSpPr bwMode="auto">
          <a:xfrm>
            <a:off x="2354264" y="2514600"/>
            <a:ext cx="7678737" cy="381000"/>
            <a:chOff x="768" y="1584"/>
            <a:chExt cx="4837" cy="240"/>
          </a:xfrm>
        </p:grpSpPr>
        <p:sp>
          <p:nvSpPr>
            <p:cNvPr id="7192" name="Rectangle 5">
              <a:extLst>
                <a:ext uri="{FF2B5EF4-FFF2-40B4-BE49-F238E27FC236}">
                  <a16:creationId xmlns:a16="http://schemas.microsoft.com/office/drawing/2014/main" id="{10DF71C0-681B-5C45-9C36-FF849F721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584"/>
              <a:ext cx="393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93" name="Rectangle 6">
              <a:extLst>
                <a:ext uri="{FF2B5EF4-FFF2-40B4-BE49-F238E27FC236}">
                  <a16:creationId xmlns:a16="http://schemas.microsoft.com/office/drawing/2014/main" id="{A8F5276C-22AE-F944-8D84-0365A99D5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584"/>
              <a:ext cx="393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94" name="Rectangle 7">
              <a:extLst>
                <a:ext uri="{FF2B5EF4-FFF2-40B4-BE49-F238E27FC236}">
                  <a16:creationId xmlns:a16="http://schemas.microsoft.com/office/drawing/2014/main" id="{1508FE7B-715A-2849-AA3C-146911544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584"/>
              <a:ext cx="393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95" name="Rectangle 8">
              <a:extLst>
                <a:ext uri="{FF2B5EF4-FFF2-40B4-BE49-F238E27FC236}">
                  <a16:creationId xmlns:a16="http://schemas.microsoft.com/office/drawing/2014/main" id="{0C914299-9EBB-5044-B7AD-B872ED8FA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" y="1584"/>
              <a:ext cx="393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96" name="Rectangle 9">
              <a:extLst>
                <a:ext uri="{FF2B5EF4-FFF2-40B4-BE49-F238E27FC236}">
                  <a16:creationId xmlns:a16="http://schemas.microsoft.com/office/drawing/2014/main" id="{1F0B7E6D-12E9-6949-8475-F35DAD055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728"/>
              <a:ext cx="2352" cy="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97" name="Rectangle 10">
              <a:extLst>
                <a:ext uri="{FF2B5EF4-FFF2-40B4-BE49-F238E27FC236}">
                  <a16:creationId xmlns:a16="http://schemas.microsoft.com/office/drawing/2014/main" id="{CA372BC5-11A5-844A-A4B8-C29DA2505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617"/>
              <a:ext cx="1909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1200">
                  <a:solidFill>
                    <a:schemeClr val="accent1"/>
                  </a:solidFill>
                </a:rPr>
                <a:t>Counter example for earliest start time</a:t>
              </a:r>
            </a:p>
          </p:txBody>
        </p:sp>
      </p:grpSp>
      <p:grpSp>
        <p:nvGrpSpPr>
          <p:cNvPr id="690187" name="Group 11">
            <a:extLst>
              <a:ext uri="{FF2B5EF4-FFF2-40B4-BE49-F238E27FC236}">
                <a16:creationId xmlns:a16="http://schemas.microsoft.com/office/drawing/2014/main" id="{576C29ED-E514-DA46-A063-EC5AE92D9BB3}"/>
              </a:ext>
            </a:extLst>
          </p:cNvPr>
          <p:cNvGrpSpPr>
            <a:grpSpLocks/>
          </p:cNvGrpSpPr>
          <p:nvPr/>
        </p:nvGrpSpPr>
        <p:grpSpPr bwMode="auto">
          <a:xfrm>
            <a:off x="2659064" y="3494088"/>
            <a:ext cx="7253287" cy="392112"/>
            <a:chOff x="960" y="2201"/>
            <a:chExt cx="4569" cy="247"/>
          </a:xfrm>
        </p:grpSpPr>
        <p:sp>
          <p:nvSpPr>
            <p:cNvPr id="7188" name="Rectangle 12">
              <a:extLst>
                <a:ext uri="{FF2B5EF4-FFF2-40B4-BE49-F238E27FC236}">
                  <a16:creationId xmlns:a16="http://schemas.microsoft.com/office/drawing/2014/main" id="{16D82163-D340-6C4D-8FD6-7E400AC30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208"/>
              <a:ext cx="912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89" name="Rectangle 13">
              <a:extLst>
                <a:ext uri="{FF2B5EF4-FFF2-40B4-BE49-F238E27FC236}">
                  <a16:creationId xmlns:a16="http://schemas.microsoft.com/office/drawing/2014/main" id="{023101F2-8A0E-744A-8739-CAFE295D5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208"/>
              <a:ext cx="912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90" name="Rectangle 14">
              <a:extLst>
                <a:ext uri="{FF2B5EF4-FFF2-40B4-BE49-F238E27FC236}">
                  <a16:creationId xmlns:a16="http://schemas.microsoft.com/office/drawing/2014/main" id="{1A2AA0BB-A225-7744-82D6-EBBE9F398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352"/>
              <a:ext cx="528" cy="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91" name="Rectangle 15">
              <a:extLst>
                <a:ext uri="{FF2B5EF4-FFF2-40B4-BE49-F238E27FC236}">
                  <a16:creationId xmlns:a16="http://schemas.microsoft.com/office/drawing/2014/main" id="{50D19DC0-B2CF-CB49-A0BE-4EF19384C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201"/>
              <a:ext cx="1833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1200">
                  <a:solidFill>
                    <a:schemeClr val="accent1"/>
                  </a:solidFill>
                </a:rPr>
                <a:t>Counter example for shortest interval</a:t>
              </a:r>
            </a:p>
          </p:txBody>
        </p:sp>
      </p:grpSp>
      <p:grpSp>
        <p:nvGrpSpPr>
          <p:cNvPr id="690192" name="Group 16">
            <a:extLst>
              <a:ext uri="{FF2B5EF4-FFF2-40B4-BE49-F238E27FC236}">
                <a16:creationId xmlns:a16="http://schemas.microsoft.com/office/drawing/2014/main" id="{4AD371B5-1E58-B04A-9D39-EA62368C7706}"/>
              </a:ext>
            </a:extLst>
          </p:cNvPr>
          <p:cNvGrpSpPr>
            <a:grpSpLocks/>
          </p:cNvGrpSpPr>
          <p:nvPr/>
        </p:nvGrpSpPr>
        <p:grpSpPr bwMode="auto">
          <a:xfrm>
            <a:off x="2659064" y="4519613"/>
            <a:ext cx="7210425" cy="925512"/>
            <a:chOff x="960" y="2847"/>
            <a:chExt cx="4542" cy="583"/>
          </a:xfrm>
        </p:grpSpPr>
        <p:sp>
          <p:nvSpPr>
            <p:cNvPr id="7176" name="Rectangle 17">
              <a:extLst>
                <a:ext uri="{FF2B5EF4-FFF2-40B4-BE49-F238E27FC236}">
                  <a16:creationId xmlns:a16="http://schemas.microsoft.com/office/drawing/2014/main" id="{6F8AF03A-A2CC-334D-AE40-A7E1487DA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902"/>
              <a:ext cx="393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77" name="Rectangle 18">
              <a:extLst>
                <a:ext uri="{FF2B5EF4-FFF2-40B4-BE49-F238E27FC236}">
                  <a16:creationId xmlns:a16="http://schemas.microsoft.com/office/drawing/2014/main" id="{46848038-4018-224B-8F98-57FD1120F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02"/>
              <a:ext cx="393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78" name="Rectangle 19">
              <a:extLst>
                <a:ext uri="{FF2B5EF4-FFF2-40B4-BE49-F238E27FC236}">
                  <a16:creationId xmlns:a16="http://schemas.microsoft.com/office/drawing/2014/main" id="{6E952036-9B52-6C42-8878-724A9A7A7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902"/>
              <a:ext cx="393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79" name="Rectangle 20">
              <a:extLst>
                <a:ext uri="{FF2B5EF4-FFF2-40B4-BE49-F238E27FC236}">
                  <a16:creationId xmlns:a16="http://schemas.microsoft.com/office/drawing/2014/main" id="{1C9675B0-00CF-1E45-B60A-5A8891200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" y="2902"/>
              <a:ext cx="393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80" name="Rectangle 21">
              <a:extLst>
                <a:ext uri="{FF2B5EF4-FFF2-40B4-BE49-F238E27FC236}">
                  <a16:creationId xmlns:a16="http://schemas.microsoft.com/office/drawing/2014/main" id="{8B66B1BC-0D81-4849-AB25-066CE96BD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" y="3046"/>
              <a:ext cx="393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81" name="Rectangle 22">
              <a:extLst>
                <a:ext uri="{FF2B5EF4-FFF2-40B4-BE49-F238E27FC236}">
                  <a16:creationId xmlns:a16="http://schemas.microsoft.com/office/drawing/2014/main" id="{EDD06767-92A9-D64C-B4E8-0C0EBD34E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190"/>
              <a:ext cx="393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82" name="Rectangle 23">
              <a:extLst>
                <a:ext uri="{FF2B5EF4-FFF2-40B4-BE49-F238E27FC236}">
                  <a16:creationId xmlns:a16="http://schemas.microsoft.com/office/drawing/2014/main" id="{56C23BC2-9459-0442-A758-8B693FCE7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334"/>
              <a:ext cx="393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83" name="Rectangle 24">
              <a:extLst>
                <a:ext uri="{FF2B5EF4-FFF2-40B4-BE49-F238E27FC236}">
                  <a16:creationId xmlns:a16="http://schemas.microsoft.com/office/drawing/2014/main" id="{F2C902CE-19B3-0D43-926E-78E49D107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046"/>
              <a:ext cx="393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84" name="Rectangle 25">
              <a:extLst>
                <a:ext uri="{FF2B5EF4-FFF2-40B4-BE49-F238E27FC236}">
                  <a16:creationId xmlns:a16="http://schemas.microsoft.com/office/drawing/2014/main" id="{F4D96081-7EBE-1743-B1CE-99E4F07C7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190"/>
              <a:ext cx="393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85" name="Rectangle 26">
              <a:extLst>
                <a:ext uri="{FF2B5EF4-FFF2-40B4-BE49-F238E27FC236}">
                  <a16:creationId xmlns:a16="http://schemas.microsoft.com/office/drawing/2014/main" id="{A521C4F0-271E-0443-AD3C-0D79287AA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334"/>
              <a:ext cx="393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86" name="Rectangle 27">
              <a:extLst>
                <a:ext uri="{FF2B5EF4-FFF2-40B4-BE49-F238E27FC236}">
                  <a16:creationId xmlns:a16="http://schemas.microsoft.com/office/drawing/2014/main" id="{BEDF2D99-E04B-2E4F-B515-C03D8911E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8" y="3046"/>
              <a:ext cx="393" cy="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87" name="Rectangle 28">
              <a:extLst>
                <a:ext uri="{FF2B5EF4-FFF2-40B4-BE49-F238E27FC236}">
                  <a16:creationId xmlns:a16="http://schemas.microsoft.com/office/drawing/2014/main" id="{0002F890-C0FC-4B43-8736-9501853EA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847"/>
              <a:ext cx="1806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1200">
                  <a:solidFill>
                    <a:schemeClr val="accent1"/>
                  </a:solidFill>
                </a:rPr>
                <a:t>Counter example for fewest conflicts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462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39998"/>
            <a:ext cx="10515600" cy="706437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Earliest-finish-time-first algorithm demo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8C9EDBE-3943-4B44-AF9C-FEDF33E76E2E}"/>
              </a:ext>
            </a:extLst>
          </p:cNvPr>
          <p:cNvGrpSpPr/>
          <p:nvPr/>
        </p:nvGrpSpPr>
        <p:grpSpPr>
          <a:xfrm>
            <a:off x="5838659" y="1793885"/>
            <a:ext cx="6697265" cy="3784531"/>
            <a:chOff x="5586142" y="1950754"/>
            <a:chExt cx="6697265" cy="3784531"/>
          </a:xfrm>
        </p:grpSpPr>
        <p:grpSp>
          <p:nvGrpSpPr>
            <p:cNvPr id="62" name="Group"/>
            <p:cNvGrpSpPr/>
            <p:nvPr/>
          </p:nvGrpSpPr>
          <p:grpSpPr>
            <a:xfrm>
              <a:off x="5818710" y="1950952"/>
              <a:ext cx="5868989" cy="3509368"/>
              <a:chOff x="0" y="0"/>
              <a:chExt cx="8347004" cy="4991100"/>
            </a:xfrm>
          </p:grpSpPr>
          <p:sp>
            <p:nvSpPr>
              <p:cNvPr id="50" name="Line"/>
              <p:cNvSpPr/>
              <p:nvPr/>
            </p:nvSpPr>
            <p:spPr>
              <a:xfrm flipV="1">
                <a:off x="758613" y="0"/>
                <a:ext cx="2258" cy="4991100"/>
              </a:xfrm>
              <a:prstGeom prst="line">
                <a:avLst/>
              </a:prstGeom>
              <a:noFill/>
              <a:ln w="12700" cap="flat">
                <a:solidFill>
                  <a:srgbClr val="BABABA"/>
                </a:solidFill>
                <a:custDash>
                  <a:ds d="200000" sp="200000"/>
                </a:custDash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51" name="Line"/>
              <p:cNvSpPr/>
              <p:nvPr/>
            </p:nvSpPr>
            <p:spPr>
              <a:xfrm flipV="1">
                <a:off x="0" y="0"/>
                <a:ext cx="2258" cy="4991100"/>
              </a:xfrm>
              <a:prstGeom prst="line">
                <a:avLst/>
              </a:prstGeom>
              <a:noFill/>
              <a:ln w="12700" cap="flat">
                <a:solidFill>
                  <a:srgbClr val="BABABA"/>
                </a:solidFill>
                <a:custDash>
                  <a:ds d="200000" sp="200000"/>
                </a:custDash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52" name="Line"/>
              <p:cNvSpPr/>
              <p:nvPr/>
            </p:nvSpPr>
            <p:spPr>
              <a:xfrm flipV="1">
                <a:off x="2275839" y="0"/>
                <a:ext cx="2259" cy="4991100"/>
              </a:xfrm>
              <a:prstGeom prst="line">
                <a:avLst/>
              </a:prstGeom>
              <a:noFill/>
              <a:ln w="12700" cap="flat">
                <a:solidFill>
                  <a:srgbClr val="BABABA"/>
                </a:solidFill>
                <a:custDash>
                  <a:ds d="200000" sp="200000"/>
                </a:custDash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53" name="Line"/>
              <p:cNvSpPr/>
              <p:nvPr/>
            </p:nvSpPr>
            <p:spPr>
              <a:xfrm flipV="1">
                <a:off x="1517226" y="0"/>
                <a:ext cx="2258" cy="4991100"/>
              </a:xfrm>
              <a:prstGeom prst="line">
                <a:avLst/>
              </a:prstGeom>
              <a:noFill/>
              <a:ln w="12700" cap="flat">
                <a:solidFill>
                  <a:srgbClr val="BABABA"/>
                </a:solidFill>
                <a:custDash>
                  <a:ds d="200000" sp="200000"/>
                </a:custDash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54" name="Line"/>
              <p:cNvSpPr/>
              <p:nvPr/>
            </p:nvSpPr>
            <p:spPr>
              <a:xfrm flipV="1">
                <a:off x="3793066" y="0"/>
                <a:ext cx="2259" cy="4991100"/>
              </a:xfrm>
              <a:prstGeom prst="line">
                <a:avLst/>
              </a:prstGeom>
              <a:noFill/>
              <a:ln w="12700" cap="flat">
                <a:solidFill>
                  <a:srgbClr val="BABABA"/>
                </a:solidFill>
                <a:custDash>
                  <a:ds d="200000" sp="200000"/>
                </a:custDash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55" name="Line"/>
              <p:cNvSpPr/>
              <p:nvPr/>
            </p:nvSpPr>
            <p:spPr>
              <a:xfrm flipV="1">
                <a:off x="3034453" y="0"/>
                <a:ext cx="2258" cy="4991100"/>
              </a:xfrm>
              <a:prstGeom prst="line">
                <a:avLst/>
              </a:prstGeom>
              <a:noFill/>
              <a:ln w="12700" cap="flat">
                <a:solidFill>
                  <a:srgbClr val="BABABA"/>
                </a:solidFill>
                <a:custDash>
                  <a:ds d="200000" sp="200000"/>
                </a:custDash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56" name="Line"/>
              <p:cNvSpPr/>
              <p:nvPr/>
            </p:nvSpPr>
            <p:spPr>
              <a:xfrm flipV="1">
                <a:off x="5310293" y="0"/>
                <a:ext cx="2259" cy="4991100"/>
              </a:xfrm>
              <a:prstGeom prst="line">
                <a:avLst/>
              </a:prstGeom>
              <a:noFill/>
              <a:ln w="12700" cap="flat">
                <a:solidFill>
                  <a:srgbClr val="BABABA"/>
                </a:solidFill>
                <a:custDash>
                  <a:ds d="200000" sp="200000"/>
                </a:custDash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57" name="Line"/>
              <p:cNvSpPr/>
              <p:nvPr/>
            </p:nvSpPr>
            <p:spPr>
              <a:xfrm flipV="1">
                <a:off x="4551679" y="0"/>
                <a:ext cx="2259" cy="4991100"/>
              </a:xfrm>
              <a:prstGeom prst="line">
                <a:avLst/>
              </a:prstGeom>
              <a:noFill/>
              <a:ln w="12700" cap="flat">
                <a:solidFill>
                  <a:srgbClr val="BABABA"/>
                </a:solidFill>
                <a:custDash>
                  <a:ds d="200000" sp="200000"/>
                </a:custDash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58" name="Line"/>
              <p:cNvSpPr/>
              <p:nvPr/>
            </p:nvSpPr>
            <p:spPr>
              <a:xfrm flipV="1">
                <a:off x="6827519" y="0"/>
                <a:ext cx="2259" cy="4991100"/>
              </a:xfrm>
              <a:prstGeom prst="line">
                <a:avLst/>
              </a:prstGeom>
              <a:noFill/>
              <a:ln w="12700" cap="flat">
                <a:solidFill>
                  <a:srgbClr val="BABABA"/>
                </a:solidFill>
                <a:custDash>
                  <a:ds d="200000" sp="200000"/>
                </a:custDash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59" name="Line"/>
              <p:cNvSpPr/>
              <p:nvPr/>
            </p:nvSpPr>
            <p:spPr>
              <a:xfrm flipV="1">
                <a:off x="6068906" y="0"/>
                <a:ext cx="2259" cy="4991100"/>
              </a:xfrm>
              <a:prstGeom prst="line">
                <a:avLst/>
              </a:prstGeom>
              <a:noFill/>
              <a:ln w="12700" cap="flat">
                <a:solidFill>
                  <a:srgbClr val="BABABA"/>
                </a:solidFill>
                <a:custDash>
                  <a:ds d="200000" sp="200000"/>
                </a:custDash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60" name="Line"/>
              <p:cNvSpPr/>
              <p:nvPr/>
            </p:nvSpPr>
            <p:spPr>
              <a:xfrm flipV="1">
                <a:off x="8344746" y="0"/>
                <a:ext cx="2259" cy="4991100"/>
              </a:xfrm>
              <a:prstGeom prst="line">
                <a:avLst/>
              </a:prstGeom>
              <a:noFill/>
              <a:ln w="12700" cap="flat">
                <a:solidFill>
                  <a:srgbClr val="BABABA"/>
                </a:solidFill>
                <a:custDash>
                  <a:ds d="200000" sp="200000"/>
                </a:custDash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61" name="Line"/>
              <p:cNvSpPr/>
              <p:nvPr/>
            </p:nvSpPr>
            <p:spPr>
              <a:xfrm flipV="1">
                <a:off x="7586133" y="0"/>
                <a:ext cx="2259" cy="4991100"/>
              </a:xfrm>
              <a:prstGeom prst="line">
                <a:avLst/>
              </a:prstGeom>
              <a:noFill/>
              <a:ln w="12700" cap="flat">
                <a:solidFill>
                  <a:srgbClr val="BABABA"/>
                </a:solidFill>
                <a:custDash>
                  <a:ds d="200000" sp="200000"/>
                </a:custDash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</p:grpSp>
        <p:sp>
          <p:nvSpPr>
            <p:cNvPr id="67" name="0"/>
            <p:cNvSpPr txBox="1"/>
            <p:nvPr/>
          </p:nvSpPr>
          <p:spPr>
            <a:xfrm>
              <a:off x="5586142" y="5540488"/>
              <a:ext cx="473273" cy="19479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0</a:t>
              </a:r>
            </a:p>
          </p:txBody>
        </p:sp>
        <p:grpSp>
          <p:nvGrpSpPr>
            <p:cNvPr id="70" name="Group"/>
            <p:cNvGrpSpPr/>
            <p:nvPr/>
          </p:nvGrpSpPr>
          <p:grpSpPr>
            <a:xfrm>
              <a:off x="7416727" y="2415098"/>
              <a:ext cx="1062633" cy="303609"/>
              <a:chOff x="0" y="0"/>
              <a:chExt cx="1511300" cy="431800"/>
            </a:xfrm>
          </p:grpSpPr>
          <p:sp>
            <p:nvSpPr>
              <p:cNvPr id="68" name="Rectangle"/>
              <p:cNvSpPr/>
              <p:nvPr/>
            </p:nvSpPr>
            <p:spPr>
              <a:xfrm>
                <a:off x="0" y="0"/>
                <a:ext cx="1511300" cy="431800"/>
              </a:xfrm>
              <a:prstGeom prst="rect">
                <a:avLst/>
              </a:prstGeom>
              <a:solidFill>
                <a:srgbClr val="92B4DB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8227" tIns="98227" rIns="98227" bIns="98227" numCol="1" anchor="ctr">
                <a:noAutofit/>
              </a:bodyPr>
              <a:lstStyle/>
              <a:p>
                <a:pPr marL="43178" marR="43178" defTabSz="321457">
                  <a:buFont typeface="Helvetica"/>
                  <a:defRPr sz="2200">
                    <a:solidFill>
                      <a:srgbClr val="000000"/>
                    </a:solidFill>
                  </a:defRPr>
                </a:pPr>
                <a:endParaRPr sz="1547"/>
              </a:p>
            </p:txBody>
          </p:sp>
          <p:sp>
            <p:nvSpPr>
              <p:cNvPr id="69" name="C"/>
              <p:cNvSpPr txBox="1"/>
              <p:nvPr/>
            </p:nvSpPr>
            <p:spPr>
              <a:xfrm>
                <a:off x="675068" y="95251"/>
                <a:ext cx="164147" cy="2770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1800" b="1">
                    <a:solidFill>
                      <a:srgbClr val="000000"/>
                    </a:solidFill>
                    <a:latin typeface="Lucida Grande"/>
                    <a:ea typeface="Lucida Grande"/>
                    <a:cs typeface="Lucida Grande"/>
                    <a:sym typeface="Lucida Grande"/>
                  </a:defRPr>
                </a:lvl1pPr>
              </a:lstStyle>
              <a:p>
                <a:r>
                  <a:rPr sz="1266"/>
                  <a:t>C</a:t>
                </a:r>
              </a:p>
            </p:txBody>
          </p:sp>
        </p:grpSp>
        <p:grpSp>
          <p:nvGrpSpPr>
            <p:cNvPr id="73" name="Group"/>
            <p:cNvGrpSpPr/>
            <p:nvPr/>
          </p:nvGrpSpPr>
          <p:grpSpPr>
            <a:xfrm>
              <a:off x="7952509" y="3325926"/>
              <a:ext cx="1598414" cy="303609"/>
              <a:chOff x="0" y="0"/>
              <a:chExt cx="2273300" cy="431800"/>
            </a:xfrm>
          </p:grpSpPr>
          <p:sp>
            <p:nvSpPr>
              <p:cNvPr id="71" name="Rectangle"/>
              <p:cNvSpPr/>
              <p:nvPr/>
            </p:nvSpPr>
            <p:spPr>
              <a:xfrm>
                <a:off x="0" y="0"/>
                <a:ext cx="2273300" cy="431800"/>
              </a:xfrm>
              <a:prstGeom prst="rect">
                <a:avLst/>
              </a:prstGeom>
              <a:solidFill>
                <a:srgbClr val="003F83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8227" tIns="98227" rIns="98227" bIns="98227" numCol="1" anchor="ctr">
                <a:noAutofit/>
              </a:bodyPr>
              <a:lstStyle/>
              <a:p>
                <a:pPr marL="43178" marR="43178" defTabSz="321457">
                  <a:buFont typeface="Helvetica"/>
                  <a:defRPr sz="2200">
                    <a:solidFill>
                      <a:srgbClr val="000000"/>
                    </a:solidFill>
                  </a:defRPr>
                </a:pPr>
                <a:endParaRPr sz="1547"/>
              </a:p>
            </p:txBody>
          </p:sp>
          <p:sp>
            <p:nvSpPr>
              <p:cNvPr id="72" name="E"/>
              <p:cNvSpPr txBox="1"/>
              <p:nvPr/>
            </p:nvSpPr>
            <p:spPr>
              <a:xfrm>
                <a:off x="1056142" y="57151"/>
                <a:ext cx="155028" cy="30768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000" b="1">
                    <a:solidFill>
                      <a:srgbClr val="FFFFFF"/>
                    </a:solidFill>
                    <a:latin typeface="Lucida Grande"/>
                    <a:ea typeface="Lucida Grande"/>
                    <a:cs typeface="Lucida Grande"/>
                    <a:sym typeface="Lucida Grande"/>
                  </a:defRPr>
                </a:lvl1pPr>
              </a:lstStyle>
              <a:p>
                <a:r>
                  <a:rPr sz="1406"/>
                  <a:t>E</a:t>
                </a:r>
              </a:p>
            </p:txBody>
          </p:sp>
        </p:grpSp>
        <p:sp>
          <p:nvSpPr>
            <p:cNvPr id="74" name="1"/>
            <p:cNvSpPr txBox="1"/>
            <p:nvPr/>
          </p:nvSpPr>
          <p:spPr>
            <a:xfrm>
              <a:off x="6121923" y="5540488"/>
              <a:ext cx="473273" cy="19479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1</a:t>
              </a:r>
            </a:p>
          </p:txBody>
        </p:sp>
        <p:sp>
          <p:nvSpPr>
            <p:cNvPr id="75" name="2"/>
            <p:cNvSpPr txBox="1"/>
            <p:nvPr/>
          </p:nvSpPr>
          <p:spPr>
            <a:xfrm>
              <a:off x="6657704" y="5540488"/>
              <a:ext cx="473273" cy="19479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2</a:t>
              </a:r>
            </a:p>
          </p:txBody>
        </p:sp>
        <p:sp>
          <p:nvSpPr>
            <p:cNvPr id="76" name="3"/>
            <p:cNvSpPr txBox="1"/>
            <p:nvPr/>
          </p:nvSpPr>
          <p:spPr>
            <a:xfrm>
              <a:off x="7184556" y="5540488"/>
              <a:ext cx="473273" cy="19479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3</a:t>
              </a:r>
            </a:p>
          </p:txBody>
        </p:sp>
        <p:sp>
          <p:nvSpPr>
            <p:cNvPr id="77" name="4"/>
            <p:cNvSpPr txBox="1"/>
            <p:nvPr/>
          </p:nvSpPr>
          <p:spPr>
            <a:xfrm>
              <a:off x="7720337" y="5540488"/>
              <a:ext cx="473273" cy="19479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4</a:t>
              </a:r>
            </a:p>
          </p:txBody>
        </p:sp>
        <p:sp>
          <p:nvSpPr>
            <p:cNvPr id="78" name="5"/>
            <p:cNvSpPr txBox="1"/>
            <p:nvPr/>
          </p:nvSpPr>
          <p:spPr>
            <a:xfrm>
              <a:off x="8256118" y="5540488"/>
              <a:ext cx="473273" cy="19479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5</a:t>
              </a:r>
            </a:p>
          </p:txBody>
        </p:sp>
        <p:sp>
          <p:nvSpPr>
            <p:cNvPr id="79" name="6"/>
            <p:cNvSpPr txBox="1"/>
            <p:nvPr/>
          </p:nvSpPr>
          <p:spPr>
            <a:xfrm>
              <a:off x="8782970" y="5540488"/>
              <a:ext cx="473273" cy="19479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6</a:t>
              </a:r>
            </a:p>
          </p:txBody>
        </p:sp>
        <p:sp>
          <p:nvSpPr>
            <p:cNvPr id="80" name="7"/>
            <p:cNvSpPr txBox="1"/>
            <p:nvPr/>
          </p:nvSpPr>
          <p:spPr>
            <a:xfrm>
              <a:off x="9318751" y="5540488"/>
              <a:ext cx="473273" cy="19479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7</a:t>
              </a:r>
            </a:p>
          </p:txBody>
        </p:sp>
        <p:sp>
          <p:nvSpPr>
            <p:cNvPr id="81" name="8"/>
            <p:cNvSpPr txBox="1"/>
            <p:nvPr/>
          </p:nvSpPr>
          <p:spPr>
            <a:xfrm>
              <a:off x="9854532" y="5540488"/>
              <a:ext cx="473273" cy="19479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8</a:t>
              </a:r>
            </a:p>
          </p:txBody>
        </p:sp>
        <p:sp>
          <p:nvSpPr>
            <p:cNvPr id="82" name="9"/>
            <p:cNvSpPr txBox="1"/>
            <p:nvPr/>
          </p:nvSpPr>
          <p:spPr>
            <a:xfrm>
              <a:off x="10390314" y="5540488"/>
              <a:ext cx="473273" cy="19479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9</a:t>
              </a:r>
            </a:p>
          </p:txBody>
        </p:sp>
        <p:sp>
          <p:nvSpPr>
            <p:cNvPr id="83" name="10"/>
            <p:cNvSpPr txBox="1"/>
            <p:nvPr/>
          </p:nvSpPr>
          <p:spPr>
            <a:xfrm>
              <a:off x="10845728" y="5540488"/>
              <a:ext cx="473273" cy="19479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10</a:t>
              </a:r>
            </a:p>
          </p:txBody>
        </p:sp>
        <p:sp>
          <p:nvSpPr>
            <p:cNvPr id="84" name="11"/>
            <p:cNvSpPr txBox="1"/>
            <p:nvPr/>
          </p:nvSpPr>
          <p:spPr>
            <a:xfrm>
              <a:off x="11452946" y="5540488"/>
              <a:ext cx="473273" cy="19479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11</a:t>
              </a:r>
            </a:p>
          </p:txBody>
        </p:sp>
        <p:sp>
          <p:nvSpPr>
            <p:cNvPr id="100" name="Line"/>
            <p:cNvSpPr/>
            <p:nvPr/>
          </p:nvSpPr>
          <p:spPr>
            <a:xfrm>
              <a:off x="5809384" y="5451191"/>
              <a:ext cx="6474023" cy="1588"/>
            </a:xfrm>
            <a:prstGeom prst="line">
              <a:avLst/>
            </a:prstGeom>
            <a:ln w="25400">
              <a:solidFill>
                <a:srgbClr val="AAAAAA"/>
              </a:solidFill>
              <a:miter lim="400000"/>
              <a:headEnd type="triangle" len="sm"/>
              <a:tailEnd type="stealth"/>
            </a:ln>
          </p:spPr>
          <p:txBody>
            <a:bodyPr lIns="35719" tIns="35719" rIns="35719" bIns="35719" anchor="ctr"/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grpSp>
          <p:nvGrpSpPr>
            <p:cNvPr id="115" name="Group"/>
            <p:cNvGrpSpPr/>
            <p:nvPr/>
          </p:nvGrpSpPr>
          <p:grpSpPr>
            <a:xfrm>
              <a:off x="6363024" y="1950754"/>
              <a:ext cx="1598414" cy="303609"/>
              <a:chOff x="0" y="0"/>
              <a:chExt cx="2273300" cy="431800"/>
            </a:xfrm>
          </p:grpSpPr>
          <p:sp>
            <p:nvSpPr>
              <p:cNvPr id="113" name="Rectangle"/>
              <p:cNvSpPr/>
              <p:nvPr/>
            </p:nvSpPr>
            <p:spPr>
              <a:xfrm>
                <a:off x="0" y="0"/>
                <a:ext cx="2273300" cy="431800"/>
              </a:xfrm>
              <a:prstGeom prst="rect">
                <a:avLst/>
              </a:prstGeom>
              <a:solidFill>
                <a:srgbClr val="FFFDA9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8227" tIns="98227" rIns="98227" bIns="98227" numCol="1" anchor="ctr">
                <a:noAutofit/>
              </a:bodyPr>
              <a:lstStyle/>
              <a:p>
                <a:pPr marL="43178" marR="43178" defTabSz="321457">
                  <a:buFont typeface="Helvetica"/>
                  <a:defRPr sz="2200">
                    <a:solidFill>
                      <a:srgbClr val="000000"/>
                    </a:solidFill>
                  </a:defRPr>
                </a:pPr>
                <a:endParaRPr sz="1547"/>
              </a:p>
            </p:txBody>
          </p:sp>
          <p:sp>
            <p:nvSpPr>
              <p:cNvPr id="114" name="B"/>
              <p:cNvSpPr txBox="1"/>
              <p:nvPr/>
            </p:nvSpPr>
            <p:spPr>
              <a:xfrm>
                <a:off x="1049882" y="57151"/>
                <a:ext cx="161869" cy="30768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000" b="1">
                    <a:solidFill>
                      <a:srgbClr val="000000"/>
                    </a:solidFill>
                    <a:latin typeface="Lucida Grande"/>
                    <a:ea typeface="Lucida Grande"/>
                    <a:cs typeface="Lucida Grande"/>
                    <a:sym typeface="Lucida Grande"/>
                  </a:defRPr>
                </a:lvl1pPr>
              </a:lstStyle>
              <a:p>
                <a:r>
                  <a:rPr sz="1406"/>
                  <a:t>B</a:t>
                </a:r>
              </a:p>
            </p:txBody>
          </p:sp>
        </p:grpSp>
        <p:grpSp>
          <p:nvGrpSpPr>
            <p:cNvPr id="118" name="Group"/>
            <p:cNvGrpSpPr/>
            <p:nvPr/>
          </p:nvGrpSpPr>
          <p:grpSpPr>
            <a:xfrm>
              <a:off x="10086704" y="5147582"/>
              <a:ext cx="1598414" cy="303609"/>
              <a:chOff x="0" y="0"/>
              <a:chExt cx="2273300" cy="431800"/>
            </a:xfrm>
          </p:grpSpPr>
          <p:sp>
            <p:nvSpPr>
              <p:cNvPr id="116" name="Rectangle"/>
              <p:cNvSpPr/>
              <p:nvPr/>
            </p:nvSpPr>
            <p:spPr>
              <a:xfrm>
                <a:off x="0" y="0"/>
                <a:ext cx="2273300" cy="431800"/>
              </a:xfrm>
              <a:prstGeom prst="rect">
                <a:avLst/>
              </a:prstGeom>
              <a:solidFill>
                <a:srgbClr val="CBCBCB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8227" tIns="98227" rIns="98227" bIns="98227" numCol="1" anchor="ctr">
                <a:noAutofit/>
              </a:bodyPr>
              <a:lstStyle/>
              <a:p>
                <a:pPr marL="43178" marR="43178" defTabSz="321457">
                  <a:buFont typeface="Helvetica"/>
                  <a:defRPr sz="2200">
                    <a:solidFill>
                      <a:srgbClr val="000000"/>
                    </a:solidFill>
                  </a:defRPr>
                </a:pPr>
                <a:endParaRPr sz="1547"/>
              </a:p>
            </p:txBody>
          </p:sp>
          <p:sp>
            <p:nvSpPr>
              <p:cNvPr id="117" name="H"/>
              <p:cNvSpPr txBox="1"/>
              <p:nvPr/>
            </p:nvSpPr>
            <p:spPr>
              <a:xfrm>
                <a:off x="1032474" y="57151"/>
                <a:ext cx="200624" cy="30768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000" b="1">
                    <a:solidFill>
                      <a:srgbClr val="000000"/>
                    </a:solidFill>
                    <a:latin typeface="Lucida Grande"/>
                    <a:ea typeface="Lucida Grande"/>
                    <a:cs typeface="Lucida Grande"/>
                    <a:sym typeface="Lucida Grande"/>
                  </a:defRPr>
                </a:lvl1pPr>
              </a:lstStyle>
              <a:p>
                <a:r>
                  <a:rPr sz="1406"/>
                  <a:t>H</a:t>
                </a:r>
              </a:p>
            </p:txBody>
          </p:sp>
        </p:grpSp>
        <p:grpSp>
          <p:nvGrpSpPr>
            <p:cNvPr id="121" name="Group"/>
            <p:cNvGrpSpPr/>
            <p:nvPr/>
          </p:nvGrpSpPr>
          <p:grpSpPr>
            <a:xfrm>
              <a:off x="9024071" y="4692168"/>
              <a:ext cx="2134195" cy="303609"/>
              <a:chOff x="0" y="0"/>
              <a:chExt cx="3035300" cy="431800"/>
            </a:xfrm>
          </p:grpSpPr>
          <p:sp>
            <p:nvSpPr>
              <p:cNvPr id="119" name="Rectangle"/>
              <p:cNvSpPr/>
              <p:nvPr/>
            </p:nvSpPr>
            <p:spPr>
              <a:xfrm>
                <a:off x="0" y="0"/>
                <a:ext cx="3035300" cy="431800"/>
              </a:xfrm>
              <a:prstGeom prst="rect">
                <a:avLst/>
              </a:prstGeom>
              <a:solidFill>
                <a:srgbClr val="4834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8227" tIns="98227" rIns="98227" bIns="98227" numCol="1" anchor="ctr">
                <a:noAutofit/>
              </a:bodyPr>
              <a:lstStyle/>
              <a:p>
                <a:pPr marL="43178" marR="43178" defTabSz="321457">
                  <a:buFont typeface="Helvetica"/>
                  <a:defRPr sz="2200">
                    <a:solidFill>
                      <a:srgbClr val="000000"/>
                    </a:solidFill>
                  </a:defRPr>
                </a:pPr>
                <a:endParaRPr sz="1547"/>
              </a:p>
            </p:txBody>
          </p:sp>
          <p:sp>
            <p:nvSpPr>
              <p:cNvPr id="120" name="G"/>
              <p:cNvSpPr txBox="1"/>
              <p:nvPr/>
            </p:nvSpPr>
            <p:spPr>
              <a:xfrm>
                <a:off x="1410259" y="57151"/>
                <a:ext cx="191505" cy="30768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000" b="1">
                    <a:solidFill>
                      <a:srgbClr val="000000"/>
                    </a:solidFill>
                    <a:latin typeface="Lucida Grande"/>
                    <a:ea typeface="Lucida Grande"/>
                    <a:cs typeface="Lucida Grande"/>
                    <a:sym typeface="Lucida Grande"/>
                  </a:defRPr>
                </a:lvl1pPr>
              </a:lstStyle>
              <a:p>
                <a:r>
                  <a:rPr sz="1406"/>
                  <a:t>G</a:t>
                </a:r>
              </a:p>
            </p:txBody>
          </p:sp>
        </p:grpSp>
        <p:grpSp>
          <p:nvGrpSpPr>
            <p:cNvPr id="124" name="Group"/>
            <p:cNvGrpSpPr/>
            <p:nvPr/>
          </p:nvGrpSpPr>
          <p:grpSpPr>
            <a:xfrm>
              <a:off x="7416727" y="3781340"/>
              <a:ext cx="2669977" cy="303609"/>
              <a:chOff x="0" y="0"/>
              <a:chExt cx="3797300" cy="431800"/>
            </a:xfrm>
          </p:grpSpPr>
          <p:sp>
            <p:nvSpPr>
              <p:cNvPr id="122" name="Rectangle"/>
              <p:cNvSpPr/>
              <p:nvPr/>
            </p:nvSpPr>
            <p:spPr>
              <a:xfrm>
                <a:off x="0" y="0"/>
                <a:ext cx="3797300" cy="431800"/>
              </a:xfrm>
              <a:prstGeom prst="rect">
                <a:avLst/>
              </a:prstGeom>
              <a:solidFill>
                <a:srgbClr val="007600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8227" tIns="98227" rIns="98227" bIns="98227" numCol="1" anchor="ctr">
                <a:noAutofit/>
              </a:bodyPr>
              <a:lstStyle/>
              <a:p>
                <a:pPr marL="43178" marR="43178" defTabSz="321457">
                  <a:buFont typeface="Helvetica"/>
                  <a:defRPr sz="2200">
                    <a:solidFill>
                      <a:srgbClr val="000000"/>
                    </a:solidFill>
                  </a:defRPr>
                </a:pPr>
                <a:endParaRPr sz="1547"/>
              </a:p>
            </p:txBody>
          </p:sp>
          <p:sp>
            <p:nvSpPr>
              <p:cNvPr id="123" name="D"/>
              <p:cNvSpPr txBox="1"/>
              <p:nvPr/>
            </p:nvSpPr>
            <p:spPr>
              <a:xfrm>
                <a:off x="1793709" y="57151"/>
                <a:ext cx="202906" cy="30768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000" b="1">
                    <a:solidFill>
                      <a:srgbClr val="FFFFFF"/>
                    </a:solidFill>
                    <a:latin typeface="Lucida Grande"/>
                    <a:ea typeface="Lucida Grande"/>
                    <a:cs typeface="Lucida Grande"/>
                    <a:sym typeface="Lucida Grande"/>
                  </a:defRPr>
                </a:lvl1pPr>
              </a:lstStyle>
              <a:p>
                <a:r>
                  <a:rPr sz="1406"/>
                  <a:t>D</a:t>
                </a:r>
              </a:p>
            </p:txBody>
          </p:sp>
        </p:grpSp>
        <p:grpSp>
          <p:nvGrpSpPr>
            <p:cNvPr id="127" name="Group"/>
            <p:cNvGrpSpPr/>
            <p:nvPr/>
          </p:nvGrpSpPr>
          <p:grpSpPr>
            <a:xfrm>
              <a:off x="5818313" y="2861582"/>
              <a:ext cx="3196828" cy="303609"/>
              <a:chOff x="0" y="0"/>
              <a:chExt cx="4546600" cy="431800"/>
            </a:xfrm>
          </p:grpSpPr>
          <p:sp>
            <p:nvSpPr>
              <p:cNvPr id="125" name="Rectangle"/>
              <p:cNvSpPr/>
              <p:nvPr/>
            </p:nvSpPr>
            <p:spPr>
              <a:xfrm>
                <a:off x="0" y="0"/>
                <a:ext cx="4546600" cy="431800"/>
              </a:xfrm>
              <a:prstGeom prst="rect">
                <a:avLst/>
              </a:prstGeom>
              <a:solidFill>
                <a:srgbClr val="B6192B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8227" tIns="98227" rIns="98227" bIns="98227" numCol="1" anchor="ctr">
                <a:noAutofit/>
              </a:bodyPr>
              <a:lstStyle/>
              <a:p>
                <a:pPr marL="43178" marR="43178" defTabSz="321457">
                  <a:buFont typeface="Helvetica"/>
                  <a:defRPr sz="2200">
                    <a:solidFill>
                      <a:srgbClr val="000000"/>
                    </a:solidFill>
                  </a:defRPr>
                </a:pPr>
                <a:endParaRPr sz="1547"/>
              </a:p>
            </p:txBody>
          </p:sp>
          <p:sp>
            <p:nvSpPr>
              <p:cNvPr id="126" name="A"/>
              <p:cNvSpPr txBox="1"/>
              <p:nvPr/>
            </p:nvSpPr>
            <p:spPr>
              <a:xfrm>
                <a:off x="2177668" y="57151"/>
                <a:ext cx="189227" cy="30768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000" b="1">
                    <a:solidFill>
                      <a:srgbClr val="FFFFFF"/>
                    </a:solidFill>
                    <a:latin typeface="Lucida Grande"/>
                    <a:ea typeface="Lucida Grande"/>
                    <a:cs typeface="Lucida Grande"/>
                    <a:sym typeface="Lucida Grande"/>
                  </a:defRPr>
                </a:lvl1pPr>
              </a:lstStyle>
              <a:p>
                <a:r>
                  <a:rPr sz="1406"/>
                  <a:t>A</a:t>
                </a:r>
              </a:p>
            </p:txBody>
          </p:sp>
        </p:grpSp>
        <p:grpSp>
          <p:nvGrpSpPr>
            <p:cNvPr id="130" name="Group"/>
            <p:cNvGrpSpPr/>
            <p:nvPr/>
          </p:nvGrpSpPr>
          <p:grpSpPr>
            <a:xfrm>
              <a:off x="8488290" y="4236754"/>
              <a:ext cx="2134195" cy="303609"/>
              <a:chOff x="0" y="0"/>
              <a:chExt cx="3035300" cy="431800"/>
            </a:xfrm>
          </p:grpSpPr>
          <p:sp>
            <p:nvSpPr>
              <p:cNvPr id="128" name="Rectangle"/>
              <p:cNvSpPr/>
              <p:nvPr/>
            </p:nvSpPr>
            <p:spPr>
              <a:xfrm>
                <a:off x="0" y="0"/>
                <a:ext cx="3035300" cy="431800"/>
              </a:xfrm>
              <a:prstGeom prst="rect">
                <a:avLst/>
              </a:prstGeom>
              <a:solidFill>
                <a:srgbClr val="FF8AD8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8227" tIns="98227" rIns="98227" bIns="98227" numCol="1" anchor="ctr">
                <a:noAutofit/>
              </a:bodyPr>
              <a:lstStyle/>
              <a:p>
                <a:pPr marL="43178" marR="43178" defTabSz="321457">
                  <a:buFont typeface="Helvetica"/>
                  <a:defRPr sz="2200">
                    <a:solidFill>
                      <a:srgbClr val="000000"/>
                    </a:solidFill>
                  </a:defRPr>
                </a:pPr>
                <a:endParaRPr sz="1547"/>
              </a:p>
            </p:txBody>
          </p:sp>
          <p:sp>
            <p:nvSpPr>
              <p:cNvPr id="129" name="F"/>
              <p:cNvSpPr txBox="1"/>
              <p:nvPr/>
            </p:nvSpPr>
            <p:spPr>
              <a:xfrm>
                <a:off x="1435411" y="57151"/>
                <a:ext cx="148190" cy="30768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000" b="1">
                    <a:solidFill>
                      <a:srgbClr val="FFFFFF"/>
                    </a:solidFill>
                    <a:latin typeface="Lucida Grande"/>
                    <a:ea typeface="Lucida Grande"/>
                    <a:cs typeface="Lucida Grande"/>
                    <a:sym typeface="Lucida Grande"/>
                  </a:defRPr>
                </a:lvl1pPr>
              </a:lstStyle>
              <a:p>
                <a:r>
                  <a:rPr sz="1406"/>
                  <a:t>F</a:t>
                </a:r>
              </a:p>
            </p:txBody>
          </p:sp>
        </p:grpSp>
      </p:grpSp>
      <p:sp>
        <p:nvSpPr>
          <p:cNvPr id="131" name="Line 4">
            <a:extLst>
              <a:ext uri="{FF2B5EF4-FFF2-40B4-BE49-F238E27FC236}">
                <a16:creationId xmlns:a16="http://schemas.microsoft.com/office/drawing/2014/main" id="{8274955A-92DB-144E-9958-57090752FF14}"/>
              </a:ext>
            </a:extLst>
          </p:cNvPr>
          <p:cNvSpPr>
            <a:spLocks noChangeShapeType="1"/>
          </p:cNvSpPr>
          <p:nvPr/>
        </p:nvSpPr>
        <p:spPr bwMode="auto">
          <a:xfrm>
            <a:off x="97997" y="5300774"/>
            <a:ext cx="588168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33" name="Line 7">
            <a:extLst>
              <a:ext uri="{FF2B5EF4-FFF2-40B4-BE49-F238E27FC236}">
                <a16:creationId xmlns:a16="http://schemas.microsoft.com/office/drawing/2014/main" id="{1B4390EC-32CC-E14F-8BDC-9DD8311775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271" y="5300774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34" name="Text Box 8">
            <a:extLst>
              <a:ext uri="{FF2B5EF4-FFF2-40B4-BE49-F238E27FC236}">
                <a16:creationId xmlns:a16="http://schemas.microsoft.com/office/drawing/2014/main" id="{CE9F190B-B802-214C-9124-66E4B2FDD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0116" y="5300775"/>
            <a:ext cx="415925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135" name="Line 9">
            <a:extLst>
              <a:ext uri="{FF2B5EF4-FFF2-40B4-BE49-F238E27FC236}">
                <a16:creationId xmlns:a16="http://schemas.microsoft.com/office/drawing/2014/main" id="{E269E916-308F-4840-AF1B-2E7AD9CDE6B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1010079" y="3708512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36" name="Line 10">
            <a:extLst>
              <a:ext uri="{FF2B5EF4-FFF2-40B4-BE49-F238E27FC236}">
                <a16:creationId xmlns:a16="http://schemas.microsoft.com/office/drawing/2014/main" id="{0C2B413C-9596-4746-BC42-7734C0F39BE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1494266" y="3708512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37" name="Line 11">
            <a:extLst>
              <a:ext uri="{FF2B5EF4-FFF2-40B4-BE49-F238E27FC236}">
                <a16:creationId xmlns:a16="http://schemas.microsoft.com/office/drawing/2014/main" id="{3E84EC36-0A0F-0D46-A1F9-732E717068D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40116" y="3708512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38" name="Line 12">
            <a:extLst>
              <a:ext uri="{FF2B5EF4-FFF2-40B4-BE49-F238E27FC236}">
                <a16:creationId xmlns:a16="http://schemas.microsoft.com/office/drawing/2014/main" id="{016558B5-C355-2248-89BD-A2BAEDC8453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525891" y="3708512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39" name="Line 13">
            <a:extLst>
              <a:ext uri="{FF2B5EF4-FFF2-40B4-BE49-F238E27FC236}">
                <a16:creationId xmlns:a16="http://schemas.microsoft.com/office/drawing/2014/main" id="{DD323427-980A-1F4B-B65C-C79EB254A530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44071" y="3708512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40" name="Line 14">
            <a:extLst>
              <a:ext uri="{FF2B5EF4-FFF2-40B4-BE49-F238E27FC236}">
                <a16:creationId xmlns:a16="http://schemas.microsoft.com/office/drawing/2014/main" id="{FF1D2524-D011-D747-ACBD-C69F9F74CB5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1896634" y="3708512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41" name="Line 15">
            <a:extLst>
              <a:ext uri="{FF2B5EF4-FFF2-40B4-BE49-F238E27FC236}">
                <a16:creationId xmlns:a16="http://schemas.microsoft.com/office/drawing/2014/main" id="{02298576-CBDC-1D41-B61A-0738A5AEE3FA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1412446" y="3708512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42" name="Line 16">
            <a:extLst>
              <a:ext uri="{FF2B5EF4-FFF2-40B4-BE49-F238E27FC236}">
                <a16:creationId xmlns:a16="http://schemas.microsoft.com/office/drawing/2014/main" id="{8769DC6D-E4F1-F54F-91DD-9F71947D0A6A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865009" y="3708512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43" name="Line 17">
            <a:extLst>
              <a:ext uri="{FF2B5EF4-FFF2-40B4-BE49-F238E27FC236}">
                <a16:creationId xmlns:a16="http://schemas.microsoft.com/office/drawing/2014/main" id="{4AB0E32D-7AD3-614B-9AD2-6B9164E57E3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380821" y="3708512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44" name="Line 18">
            <a:extLst>
              <a:ext uri="{FF2B5EF4-FFF2-40B4-BE49-F238E27FC236}">
                <a16:creationId xmlns:a16="http://schemas.microsoft.com/office/drawing/2014/main" id="{D001D58C-0E3D-1C40-8A72-3F0BB1484FA9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3834971" y="3708512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45" name="Line 19">
            <a:extLst>
              <a:ext uri="{FF2B5EF4-FFF2-40B4-BE49-F238E27FC236}">
                <a16:creationId xmlns:a16="http://schemas.microsoft.com/office/drawing/2014/main" id="{2EA4B072-6F4B-FD47-9951-1BF3EB20B6A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3350784" y="3708512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46" name="Text Box 20">
            <a:extLst>
              <a:ext uri="{FF2B5EF4-FFF2-40B4-BE49-F238E27FC236}">
                <a16:creationId xmlns:a16="http://schemas.microsoft.com/office/drawing/2014/main" id="{4231D9FB-122C-6B4D-A245-C32984BEF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72" y="5300775"/>
            <a:ext cx="415925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147" name="Text Box 21">
            <a:extLst>
              <a:ext uri="{FF2B5EF4-FFF2-40B4-BE49-F238E27FC236}">
                <a16:creationId xmlns:a16="http://schemas.microsoft.com/office/drawing/2014/main" id="{B55B40BC-2D4A-9849-AA3A-8874DB1AC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259" y="5300775"/>
            <a:ext cx="415925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148" name="Text Box 22">
            <a:extLst>
              <a:ext uri="{FF2B5EF4-FFF2-40B4-BE49-F238E27FC236}">
                <a16:creationId xmlns:a16="http://schemas.microsoft.com/office/drawing/2014/main" id="{D8FCC99D-88A4-2946-B354-A281E9EA0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447" y="5300775"/>
            <a:ext cx="415925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149" name="Text Box 23">
            <a:extLst>
              <a:ext uri="{FF2B5EF4-FFF2-40B4-BE49-F238E27FC236}">
                <a16:creationId xmlns:a16="http://schemas.microsoft.com/office/drawing/2014/main" id="{B5F23A0C-47B5-2247-B733-4A5A13BC9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222" y="5300775"/>
            <a:ext cx="41433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150" name="Text Box 24">
            <a:extLst>
              <a:ext uri="{FF2B5EF4-FFF2-40B4-BE49-F238E27FC236}">
                <a16:creationId xmlns:a16="http://schemas.microsoft.com/office/drawing/2014/main" id="{7D52B5A2-C35A-5346-B0B9-75B9D3823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408" y="5300775"/>
            <a:ext cx="41433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151" name="Text Box 25">
            <a:extLst>
              <a:ext uri="{FF2B5EF4-FFF2-40B4-BE49-F238E27FC236}">
                <a16:creationId xmlns:a16="http://schemas.microsoft.com/office/drawing/2014/main" id="{F51FD0F4-867B-FC43-A942-17A8EA666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597" y="5300775"/>
            <a:ext cx="41433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6</a:t>
            </a:r>
          </a:p>
        </p:txBody>
      </p:sp>
      <p:sp>
        <p:nvSpPr>
          <p:cNvPr id="152" name="Text Box 26">
            <a:extLst>
              <a:ext uri="{FF2B5EF4-FFF2-40B4-BE49-F238E27FC236}">
                <a16:creationId xmlns:a16="http://schemas.microsoft.com/office/drawing/2014/main" id="{6A803510-789D-5D46-9B67-E77ED6158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0784" y="5300775"/>
            <a:ext cx="415925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7</a:t>
            </a:r>
          </a:p>
        </p:txBody>
      </p:sp>
      <p:sp>
        <p:nvSpPr>
          <p:cNvPr id="153" name="Text Box 27">
            <a:extLst>
              <a:ext uri="{FF2B5EF4-FFF2-40B4-BE49-F238E27FC236}">
                <a16:creationId xmlns:a16="http://schemas.microsoft.com/office/drawing/2014/main" id="{5B6CDF41-BBDA-CA45-A6C4-1FCB6B200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4972" y="5300775"/>
            <a:ext cx="415925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154" name="Text Box 28">
            <a:extLst>
              <a:ext uri="{FF2B5EF4-FFF2-40B4-BE49-F238E27FC236}">
                <a16:creationId xmlns:a16="http://schemas.microsoft.com/office/drawing/2014/main" id="{5C64CBE9-2C92-8A49-B0D5-20FEB4A5B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159" y="5300775"/>
            <a:ext cx="415925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155" name="Text Box 29">
            <a:extLst>
              <a:ext uri="{FF2B5EF4-FFF2-40B4-BE49-F238E27FC236}">
                <a16:creationId xmlns:a16="http://schemas.microsoft.com/office/drawing/2014/main" id="{9B966A59-44A5-454C-AA70-98F79FD0E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5083" y="5300775"/>
            <a:ext cx="41433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10</a:t>
            </a:r>
          </a:p>
        </p:txBody>
      </p:sp>
      <p:sp>
        <p:nvSpPr>
          <p:cNvPr id="156" name="Text Box 30">
            <a:extLst>
              <a:ext uri="{FF2B5EF4-FFF2-40B4-BE49-F238E27FC236}">
                <a16:creationId xmlns:a16="http://schemas.microsoft.com/office/drawing/2014/main" id="{15CA8C33-CDE9-0F45-8B2E-E0FA2205A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2" y="5300775"/>
            <a:ext cx="41433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 dirty="0">
                <a:solidFill>
                  <a:schemeClr val="hlink"/>
                </a:solidFill>
                <a:latin typeface="Courier New" panose="02070309020205020404" pitchFamily="49" charset="0"/>
              </a:rPr>
              <a:t>11</a:t>
            </a:r>
          </a:p>
        </p:txBody>
      </p:sp>
      <p:sp>
        <p:nvSpPr>
          <p:cNvPr id="157" name="Rectangle 31">
            <a:extLst>
              <a:ext uri="{FF2B5EF4-FFF2-40B4-BE49-F238E27FC236}">
                <a16:creationId xmlns:a16="http://schemas.microsoft.com/office/drawing/2014/main" id="{A12FD928-964B-5A43-891E-E59E0B603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521" y="4192700"/>
            <a:ext cx="1936750" cy="2762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b="1" dirty="0">
                <a:solidFill>
                  <a:schemeClr val="bg1"/>
                </a:solidFill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158" name="Rectangle 32">
            <a:extLst>
              <a:ext uri="{FF2B5EF4-FFF2-40B4-BE49-F238E27FC236}">
                <a16:creationId xmlns:a16="http://schemas.microsoft.com/office/drawing/2014/main" id="{5110D4AE-FBEC-5F4F-BE26-6CD95E1D2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4708" y="4608625"/>
            <a:ext cx="1938338" cy="2762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b="1" dirty="0">
                <a:solidFill>
                  <a:schemeClr val="bg1"/>
                </a:solidFill>
                <a:latin typeface="Courier New" panose="02070309020205020404" pitchFamily="49" charset="0"/>
              </a:rPr>
              <a:t>G</a:t>
            </a:r>
          </a:p>
        </p:txBody>
      </p:sp>
      <p:sp>
        <p:nvSpPr>
          <p:cNvPr id="159" name="Line 33">
            <a:extLst>
              <a:ext uri="{FF2B5EF4-FFF2-40B4-BE49-F238E27FC236}">
                <a16:creationId xmlns:a16="http://schemas.microsoft.com/office/drawing/2014/main" id="{4E3AC5EC-76E2-424D-AC16-D4D9AC9E1B9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928259" y="3708512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0" name="Rectangle 34">
            <a:extLst>
              <a:ext uri="{FF2B5EF4-FFF2-40B4-BE49-F238E27FC236}">
                <a16:creationId xmlns:a16="http://schemas.microsoft.com/office/drawing/2014/main" id="{63403654-2666-8448-9371-BFE084F28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3083" y="5011850"/>
            <a:ext cx="1454150" cy="2778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b="1" dirty="0">
                <a:solidFill>
                  <a:schemeClr val="bg1"/>
                </a:solidFill>
                <a:latin typeface="Courier New" panose="02070309020205020404" pitchFamily="49" charset="0"/>
              </a:rPr>
              <a:t>H</a:t>
            </a:r>
          </a:p>
        </p:txBody>
      </p:sp>
      <p:sp>
        <p:nvSpPr>
          <p:cNvPr id="161" name="Rectangle 35">
            <a:extLst>
              <a:ext uri="{FF2B5EF4-FFF2-40B4-BE49-F238E27FC236}">
                <a16:creationId xmlns:a16="http://schemas.microsoft.com/office/drawing/2014/main" id="{EE2AC0BC-BD71-DC45-87F7-235CE863C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334" y="3776775"/>
            <a:ext cx="1452563" cy="2778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b="1" dirty="0">
                <a:solidFill>
                  <a:schemeClr val="bg1"/>
                </a:solidFill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162" name="Rectangle 36">
            <a:extLst>
              <a:ext uri="{FF2B5EF4-FFF2-40B4-BE49-F238E27FC236}">
                <a16:creationId xmlns:a16="http://schemas.microsoft.com/office/drawing/2014/main" id="{B5E3E7C3-CF49-384A-93EC-40F1E40A2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96" y="2116250"/>
            <a:ext cx="2906712" cy="2762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b="1" dirty="0">
                <a:solidFill>
                  <a:schemeClr val="bg1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163" name="Rectangle 37">
            <a:extLst>
              <a:ext uri="{FF2B5EF4-FFF2-40B4-BE49-F238E27FC236}">
                <a16:creationId xmlns:a16="http://schemas.microsoft.com/office/drawing/2014/main" id="{E2AF4105-5941-2B40-8D24-F8405E3EA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183" y="2532175"/>
            <a:ext cx="1454150" cy="2762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b="1" dirty="0">
                <a:solidFill>
                  <a:schemeClr val="bg1"/>
                </a:solidFill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164" name="Rectangle 38">
            <a:extLst>
              <a:ext uri="{FF2B5EF4-FFF2-40B4-BE49-F238E27FC236}">
                <a16:creationId xmlns:a16="http://schemas.microsoft.com/office/drawing/2014/main" id="{866068DE-443D-BD4E-8900-CE45DD755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147" y="2946512"/>
            <a:ext cx="968375" cy="2778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b="1" dirty="0">
                <a:solidFill>
                  <a:schemeClr val="bg1"/>
                </a:solidFill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165" name="Rectangle 39">
            <a:extLst>
              <a:ext uri="{FF2B5EF4-FFF2-40B4-BE49-F238E27FC236}">
                <a16:creationId xmlns:a16="http://schemas.microsoft.com/office/drawing/2014/main" id="{63616DFE-E0DC-F74C-A896-473EDA929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147" y="3362438"/>
            <a:ext cx="2420937" cy="2762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b="1" dirty="0">
                <a:solidFill>
                  <a:schemeClr val="bg1"/>
                </a:solidFill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2FF3BD-39AA-5C44-AED1-1F87723D36D4}"/>
              </a:ext>
            </a:extLst>
          </p:cNvPr>
          <p:cNvSpPr txBox="1"/>
          <p:nvPr/>
        </p:nvSpPr>
        <p:spPr>
          <a:xfrm>
            <a:off x="3209125" y="5946370"/>
            <a:ext cx="5759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Sort the jobs according to earliest finish time</a:t>
            </a:r>
          </a:p>
        </p:txBody>
      </p:sp>
    </p:spTree>
    <p:extLst>
      <p:ext uri="{BB962C8B-B14F-4D97-AF65-F5344CB8AC3E}">
        <p14:creationId xmlns:p14="http://schemas.microsoft.com/office/powerpoint/2010/main" val="241611979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"/>
          <p:cNvGrpSpPr/>
          <p:nvPr/>
        </p:nvGrpSpPr>
        <p:grpSpPr>
          <a:xfrm>
            <a:off x="2971006" y="1232495"/>
            <a:ext cx="5868989" cy="3509368"/>
            <a:chOff x="0" y="0"/>
            <a:chExt cx="8347004" cy="4991100"/>
          </a:xfrm>
        </p:grpSpPr>
        <p:sp>
          <p:nvSpPr>
            <p:cNvPr id="50" name="Line"/>
            <p:cNvSpPr/>
            <p:nvPr/>
          </p:nvSpPr>
          <p:spPr>
            <a:xfrm flipV="1">
              <a:off x="75861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1" name="Line"/>
            <p:cNvSpPr/>
            <p:nvPr/>
          </p:nvSpPr>
          <p:spPr>
            <a:xfrm flipV="1">
              <a:off x="0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2" name="Line"/>
            <p:cNvSpPr/>
            <p:nvPr/>
          </p:nvSpPr>
          <p:spPr>
            <a:xfrm flipV="1">
              <a:off x="227583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3" name="Line"/>
            <p:cNvSpPr/>
            <p:nvPr/>
          </p:nvSpPr>
          <p:spPr>
            <a:xfrm flipV="1">
              <a:off x="1517226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4" name="Line"/>
            <p:cNvSpPr/>
            <p:nvPr/>
          </p:nvSpPr>
          <p:spPr>
            <a:xfrm flipV="1">
              <a:off x="379306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5" name="Line"/>
            <p:cNvSpPr/>
            <p:nvPr/>
          </p:nvSpPr>
          <p:spPr>
            <a:xfrm flipV="1">
              <a:off x="303445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6" name="Line"/>
            <p:cNvSpPr/>
            <p:nvPr/>
          </p:nvSpPr>
          <p:spPr>
            <a:xfrm flipV="1">
              <a:off x="531029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7" name="Line"/>
            <p:cNvSpPr/>
            <p:nvPr/>
          </p:nvSpPr>
          <p:spPr>
            <a:xfrm flipV="1">
              <a:off x="455167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8" name="Line"/>
            <p:cNvSpPr/>
            <p:nvPr/>
          </p:nvSpPr>
          <p:spPr>
            <a:xfrm flipV="1">
              <a:off x="682751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9" name="Line"/>
            <p:cNvSpPr/>
            <p:nvPr/>
          </p:nvSpPr>
          <p:spPr>
            <a:xfrm flipV="1">
              <a:off x="606890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0" name="Line"/>
            <p:cNvSpPr/>
            <p:nvPr/>
          </p:nvSpPr>
          <p:spPr>
            <a:xfrm flipV="1">
              <a:off x="834474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1" name="Line"/>
            <p:cNvSpPr/>
            <p:nvPr/>
          </p:nvSpPr>
          <p:spPr>
            <a:xfrm flipV="1">
              <a:off x="758613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63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39998"/>
            <a:ext cx="10515600" cy="706437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Earliest-finish-time-first algorithm demo</a:t>
            </a:r>
          </a:p>
        </p:txBody>
      </p:sp>
      <p:sp>
        <p:nvSpPr>
          <p:cNvPr id="66" name="time"/>
          <p:cNvSpPr txBox="1"/>
          <p:nvPr/>
        </p:nvSpPr>
        <p:spPr>
          <a:xfrm>
            <a:off x="9435703" y="4652367"/>
            <a:ext cx="84832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67" name="0"/>
          <p:cNvSpPr txBox="1"/>
          <p:nvPr/>
        </p:nvSpPr>
        <p:spPr>
          <a:xfrm>
            <a:off x="273843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grpSp>
        <p:nvGrpSpPr>
          <p:cNvPr id="70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68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9" name="C"/>
            <p:cNvSpPr txBox="1"/>
            <p:nvPr/>
          </p:nvSpPr>
          <p:spPr>
            <a:xfrm>
              <a:off x="675068" y="95251"/>
              <a:ext cx="164147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73" name="Group"/>
          <p:cNvGrpSpPr/>
          <p:nvPr/>
        </p:nvGrpSpPr>
        <p:grpSpPr>
          <a:xfrm>
            <a:off x="5104805" y="2607469"/>
            <a:ext cx="1598414" cy="303609"/>
            <a:chOff x="0" y="0"/>
            <a:chExt cx="2273300" cy="431800"/>
          </a:xfrm>
        </p:grpSpPr>
        <p:sp>
          <p:nvSpPr>
            <p:cNvPr id="71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2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74" name="1"/>
          <p:cNvSpPr txBox="1"/>
          <p:nvPr/>
        </p:nvSpPr>
        <p:spPr>
          <a:xfrm>
            <a:off x="3274219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75" name="2"/>
          <p:cNvSpPr txBox="1"/>
          <p:nvPr/>
        </p:nvSpPr>
        <p:spPr>
          <a:xfrm>
            <a:off x="381000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76" name="3"/>
          <p:cNvSpPr txBox="1"/>
          <p:nvPr/>
        </p:nvSpPr>
        <p:spPr>
          <a:xfrm>
            <a:off x="433685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77" name="4"/>
          <p:cNvSpPr txBox="1"/>
          <p:nvPr/>
        </p:nvSpPr>
        <p:spPr>
          <a:xfrm>
            <a:off x="4872633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78" name="5"/>
          <p:cNvSpPr txBox="1"/>
          <p:nvPr/>
        </p:nvSpPr>
        <p:spPr>
          <a:xfrm>
            <a:off x="540841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79" name="6"/>
          <p:cNvSpPr txBox="1"/>
          <p:nvPr/>
        </p:nvSpPr>
        <p:spPr>
          <a:xfrm>
            <a:off x="5935266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80" name="7"/>
          <p:cNvSpPr txBox="1"/>
          <p:nvPr/>
        </p:nvSpPr>
        <p:spPr>
          <a:xfrm>
            <a:off x="6471047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81" name="8"/>
          <p:cNvSpPr txBox="1"/>
          <p:nvPr/>
        </p:nvSpPr>
        <p:spPr>
          <a:xfrm>
            <a:off x="700682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82" name="9"/>
          <p:cNvSpPr txBox="1"/>
          <p:nvPr/>
        </p:nvSpPr>
        <p:spPr>
          <a:xfrm>
            <a:off x="754261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83" name="10"/>
          <p:cNvSpPr txBox="1"/>
          <p:nvPr/>
        </p:nvSpPr>
        <p:spPr>
          <a:xfrm>
            <a:off x="799802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84" name="11"/>
          <p:cNvSpPr txBox="1"/>
          <p:nvPr/>
        </p:nvSpPr>
        <p:spPr>
          <a:xfrm>
            <a:off x="860524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sp>
        <p:nvSpPr>
          <p:cNvPr id="85" name="Line"/>
          <p:cNvSpPr/>
          <p:nvPr/>
        </p:nvSpPr>
        <p:spPr>
          <a:xfrm>
            <a:off x="2970609" y="6170414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pSp>
        <p:nvGrpSpPr>
          <p:cNvPr id="98" name="Group"/>
          <p:cNvGrpSpPr/>
          <p:nvPr/>
        </p:nvGrpSpPr>
        <p:grpSpPr>
          <a:xfrm>
            <a:off x="2971006" y="5868194"/>
            <a:ext cx="5868989" cy="303610"/>
            <a:chOff x="0" y="0"/>
            <a:chExt cx="8347005" cy="431800"/>
          </a:xfrm>
        </p:grpSpPr>
        <p:sp>
          <p:nvSpPr>
            <p:cNvPr id="86" name="Line"/>
            <p:cNvSpPr/>
            <p:nvPr/>
          </p:nvSpPr>
          <p:spPr>
            <a:xfrm flipV="1">
              <a:off x="75861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7" name="Line"/>
            <p:cNvSpPr/>
            <p:nvPr/>
          </p:nvSpPr>
          <p:spPr>
            <a:xfrm flipV="1">
              <a:off x="0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8" name="Line"/>
            <p:cNvSpPr/>
            <p:nvPr/>
          </p:nvSpPr>
          <p:spPr>
            <a:xfrm flipV="1">
              <a:off x="2275839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9" name="Line"/>
            <p:cNvSpPr/>
            <p:nvPr/>
          </p:nvSpPr>
          <p:spPr>
            <a:xfrm flipV="1">
              <a:off x="151722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0" name="Line"/>
            <p:cNvSpPr/>
            <p:nvPr/>
          </p:nvSpPr>
          <p:spPr>
            <a:xfrm flipV="1">
              <a:off x="379306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1" name="Line"/>
            <p:cNvSpPr/>
            <p:nvPr/>
          </p:nvSpPr>
          <p:spPr>
            <a:xfrm flipV="1">
              <a:off x="303445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2" name="Line"/>
            <p:cNvSpPr/>
            <p:nvPr/>
          </p:nvSpPr>
          <p:spPr>
            <a:xfrm flipV="1">
              <a:off x="531029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3" name="Line"/>
            <p:cNvSpPr/>
            <p:nvPr/>
          </p:nvSpPr>
          <p:spPr>
            <a:xfrm flipV="1">
              <a:off x="455168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4" name="Line"/>
            <p:cNvSpPr/>
            <p:nvPr/>
          </p:nvSpPr>
          <p:spPr>
            <a:xfrm flipV="1">
              <a:off x="682752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5" name="Line"/>
            <p:cNvSpPr/>
            <p:nvPr/>
          </p:nvSpPr>
          <p:spPr>
            <a:xfrm flipV="1">
              <a:off x="6068907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6" name="Line"/>
            <p:cNvSpPr/>
            <p:nvPr/>
          </p:nvSpPr>
          <p:spPr>
            <a:xfrm flipV="1">
              <a:off x="8344747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7" name="Line"/>
            <p:cNvSpPr/>
            <p:nvPr/>
          </p:nvSpPr>
          <p:spPr>
            <a:xfrm flipV="1">
              <a:off x="758613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99" name="Line"/>
          <p:cNvSpPr/>
          <p:nvPr/>
        </p:nvSpPr>
        <p:spPr>
          <a:xfrm>
            <a:off x="2970609" y="5866805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00" name="Line"/>
          <p:cNvSpPr/>
          <p:nvPr/>
        </p:nvSpPr>
        <p:spPr>
          <a:xfrm>
            <a:off x="2961680" y="4732734"/>
            <a:ext cx="6474023" cy="1588"/>
          </a:xfrm>
          <a:prstGeom prst="line">
            <a:avLst/>
          </a:prstGeom>
          <a:ln w="25400">
            <a:solidFill>
              <a:srgbClr val="AAAAAA"/>
            </a:solidFill>
            <a:miter lim="400000"/>
            <a:headEnd type="triangle" len="sm"/>
            <a:tailEnd type="stealth"/>
          </a:ln>
        </p:spPr>
        <p:txBody>
          <a:bodyPr lIns="35719" tIns="35719" rIns="35719" bIns="35719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01" name="0"/>
          <p:cNvSpPr txBox="1"/>
          <p:nvPr/>
        </p:nvSpPr>
        <p:spPr>
          <a:xfrm>
            <a:off x="273843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sp>
        <p:nvSpPr>
          <p:cNvPr id="102" name="1"/>
          <p:cNvSpPr txBox="1"/>
          <p:nvPr/>
        </p:nvSpPr>
        <p:spPr>
          <a:xfrm>
            <a:off x="3274219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103" name="2"/>
          <p:cNvSpPr txBox="1"/>
          <p:nvPr/>
        </p:nvSpPr>
        <p:spPr>
          <a:xfrm>
            <a:off x="381000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104" name="3"/>
          <p:cNvSpPr txBox="1"/>
          <p:nvPr/>
        </p:nvSpPr>
        <p:spPr>
          <a:xfrm>
            <a:off x="433685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105" name="4"/>
          <p:cNvSpPr txBox="1"/>
          <p:nvPr/>
        </p:nvSpPr>
        <p:spPr>
          <a:xfrm>
            <a:off x="4872633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06" name="5"/>
          <p:cNvSpPr txBox="1"/>
          <p:nvPr/>
        </p:nvSpPr>
        <p:spPr>
          <a:xfrm>
            <a:off x="540841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07" name="6"/>
          <p:cNvSpPr txBox="1"/>
          <p:nvPr/>
        </p:nvSpPr>
        <p:spPr>
          <a:xfrm>
            <a:off x="5935266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08" name="7"/>
          <p:cNvSpPr txBox="1"/>
          <p:nvPr/>
        </p:nvSpPr>
        <p:spPr>
          <a:xfrm>
            <a:off x="6471047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09" name="8"/>
          <p:cNvSpPr txBox="1"/>
          <p:nvPr/>
        </p:nvSpPr>
        <p:spPr>
          <a:xfrm>
            <a:off x="700682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10" name="9"/>
          <p:cNvSpPr txBox="1"/>
          <p:nvPr/>
        </p:nvSpPr>
        <p:spPr>
          <a:xfrm>
            <a:off x="754261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11" name="10"/>
          <p:cNvSpPr txBox="1"/>
          <p:nvPr/>
        </p:nvSpPr>
        <p:spPr>
          <a:xfrm>
            <a:off x="799802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12" name="11"/>
          <p:cNvSpPr txBox="1"/>
          <p:nvPr/>
        </p:nvSpPr>
        <p:spPr>
          <a:xfrm>
            <a:off x="860524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15" name="Group"/>
          <p:cNvGrpSpPr/>
          <p:nvPr/>
        </p:nvGrpSpPr>
        <p:grpSpPr>
          <a:xfrm>
            <a:off x="3515320" y="1232297"/>
            <a:ext cx="1598414" cy="303609"/>
            <a:chOff x="0" y="0"/>
            <a:chExt cx="2273300" cy="431800"/>
          </a:xfrm>
        </p:grpSpPr>
        <p:sp>
          <p:nvSpPr>
            <p:cNvPr id="113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14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118" name="Group"/>
          <p:cNvGrpSpPr/>
          <p:nvPr/>
        </p:nvGrpSpPr>
        <p:grpSpPr>
          <a:xfrm>
            <a:off x="7239000" y="4429125"/>
            <a:ext cx="1598414" cy="303609"/>
            <a:chOff x="0" y="0"/>
            <a:chExt cx="2273300" cy="431800"/>
          </a:xfrm>
        </p:grpSpPr>
        <p:sp>
          <p:nvSpPr>
            <p:cNvPr id="116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17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grpSp>
        <p:nvGrpSpPr>
          <p:cNvPr id="121" name="Group"/>
          <p:cNvGrpSpPr/>
          <p:nvPr/>
        </p:nvGrpSpPr>
        <p:grpSpPr>
          <a:xfrm>
            <a:off x="6176367" y="3973711"/>
            <a:ext cx="2134195" cy="303609"/>
            <a:chOff x="0" y="0"/>
            <a:chExt cx="3035300" cy="431800"/>
          </a:xfrm>
        </p:grpSpPr>
        <p:sp>
          <p:nvSpPr>
            <p:cNvPr id="119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20" name="G"/>
            <p:cNvSpPr txBox="1"/>
            <p:nvPr/>
          </p:nvSpPr>
          <p:spPr>
            <a:xfrm>
              <a:off x="1410259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grpSp>
        <p:nvGrpSpPr>
          <p:cNvPr id="124" name="Group"/>
          <p:cNvGrpSpPr/>
          <p:nvPr/>
        </p:nvGrpSpPr>
        <p:grpSpPr>
          <a:xfrm>
            <a:off x="4569023" y="3062883"/>
            <a:ext cx="2669977" cy="303609"/>
            <a:chOff x="0" y="0"/>
            <a:chExt cx="3797300" cy="431800"/>
          </a:xfrm>
        </p:grpSpPr>
        <p:sp>
          <p:nvSpPr>
            <p:cNvPr id="122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23" name="D"/>
            <p:cNvSpPr txBox="1"/>
            <p:nvPr/>
          </p:nvSpPr>
          <p:spPr>
            <a:xfrm>
              <a:off x="1793709" y="57151"/>
              <a:ext cx="20290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grpSp>
        <p:nvGrpSpPr>
          <p:cNvPr id="127" name="Group"/>
          <p:cNvGrpSpPr/>
          <p:nvPr/>
        </p:nvGrpSpPr>
        <p:grpSpPr>
          <a:xfrm>
            <a:off x="2970609" y="2143125"/>
            <a:ext cx="3196828" cy="303609"/>
            <a:chOff x="0" y="0"/>
            <a:chExt cx="4546600" cy="431800"/>
          </a:xfrm>
        </p:grpSpPr>
        <p:sp>
          <p:nvSpPr>
            <p:cNvPr id="125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26" name="A"/>
            <p:cNvSpPr txBox="1"/>
            <p:nvPr/>
          </p:nvSpPr>
          <p:spPr>
            <a:xfrm>
              <a:off x="2177668" y="57151"/>
              <a:ext cx="189227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grpSp>
        <p:nvGrpSpPr>
          <p:cNvPr id="130" name="Group"/>
          <p:cNvGrpSpPr/>
          <p:nvPr/>
        </p:nvGrpSpPr>
        <p:grpSpPr>
          <a:xfrm>
            <a:off x="5640586" y="3518297"/>
            <a:ext cx="2134195" cy="303609"/>
            <a:chOff x="0" y="0"/>
            <a:chExt cx="3035300" cy="431800"/>
          </a:xfrm>
        </p:grpSpPr>
        <p:sp>
          <p:nvSpPr>
            <p:cNvPr id="128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29" name="F"/>
            <p:cNvSpPr txBox="1"/>
            <p:nvPr/>
          </p:nvSpPr>
          <p:spPr>
            <a:xfrm>
              <a:off x="1435411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845841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03642"/>
            <a:ext cx="10515600" cy="794514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Earliest-finish-time-first algorithm demo</a:t>
            </a:r>
          </a:p>
        </p:txBody>
      </p:sp>
      <p:sp>
        <p:nvSpPr>
          <p:cNvPr id="136" name="Line"/>
          <p:cNvSpPr/>
          <p:nvPr/>
        </p:nvSpPr>
        <p:spPr>
          <a:xfrm>
            <a:off x="2970609" y="6170414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pSp>
        <p:nvGrpSpPr>
          <p:cNvPr id="149" name="Group"/>
          <p:cNvGrpSpPr/>
          <p:nvPr/>
        </p:nvGrpSpPr>
        <p:grpSpPr>
          <a:xfrm>
            <a:off x="2971006" y="5868194"/>
            <a:ext cx="5868989" cy="303610"/>
            <a:chOff x="0" y="0"/>
            <a:chExt cx="8347005" cy="431800"/>
          </a:xfrm>
        </p:grpSpPr>
        <p:sp>
          <p:nvSpPr>
            <p:cNvPr id="137" name="Line"/>
            <p:cNvSpPr/>
            <p:nvPr/>
          </p:nvSpPr>
          <p:spPr>
            <a:xfrm flipV="1">
              <a:off x="75861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8" name="Line"/>
            <p:cNvSpPr/>
            <p:nvPr/>
          </p:nvSpPr>
          <p:spPr>
            <a:xfrm flipV="1">
              <a:off x="0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9" name="Line"/>
            <p:cNvSpPr/>
            <p:nvPr/>
          </p:nvSpPr>
          <p:spPr>
            <a:xfrm flipV="1">
              <a:off x="2275839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0" name="Line"/>
            <p:cNvSpPr/>
            <p:nvPr/>
          </p:nvSpPr>
          <p:spPr>
            <a:xfrm flipV="1">
              <a:off x="151722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1" name="Line"/>
            <p:cNvSpPr/>
            <p:nvPr/>
          </p:nvSpPr>
          <p:spPr>
            <a:xfrm flipV="1">
              <a:off x="379306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2" name="Line"/>
            <p:cNvSpPr/>
            <p:nvPr/>
          </p:nvSpPr>
          <p:spPr>
            <a:xfrm flipV="1">
              <a:off x="303445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3" name="Line"/>
            <p:cNvSpPr/>
            <p:nvPr/>
          </p:nvSpPr>
          <p:spPr>
            <a:xfrm flipV="1">
              <a:off x="531029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4" name="Line"/>
            <p:cNvSpPr/>
            <p:nvPr/>
          </p:nvSpPr>
          <p:spPr>
            <a:xfrm flipV="1">
              <a:off x="455168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5" name="Line"/>
            <p:cNvSpPr/>
            <p:nvPr/>
          </p:nvSpPr>
          <p:spPr>
            <a:xfrm flipV="1">
              <a:off x="682752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6" name="Line"/>
            <p:cNvSpPr/>
            <p:nvPr/>
          </p:nvSpPr>
          <p:spPr>
            <a:xfrm flipV="1">
              <a:off x="6068907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7" name="Line"/>
            <p:cNvSpPr/>
            <p:nvPr/>
          </p:nvSpPr>
          <p:spPr>
            <a:xfrm flipV="1">
              <a:off x="8344747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8" name="Line"/>
            <p:cNvSpPr/>
            <p:nvPr/>
          </p:nvSpPr>
          <p:spPr>
            <a:xfrm flipV="1">
              <a:off x="758613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50" name="Line"/>
          <p:cNvSpPr/>
          <p:nvPr/>
        </p:nvSpPr>
        <p:spPr>
          <a:xfrm>
            <a:off x="2970609" y="5866805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51" name="0"/>
          <p:cNvSpPr txBox="1"/>
          <p:nvPr/>
        </p:nvSpPr>
        <p:spPr>
          <a:xfrm>
            <a:off x="273843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sp>
        <p:nvSpPr>
          <p:cNvPr id="152" name="1"/>
          <p:cNvSpPr txBox="1"/>
          <p:nvPr/>
        </p:nvSpPr>
        <p:spPr>
          <a:xfrm>
            <a:off x="3274219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153" name="2"/>
          <p:cNvSpPr txBox="1"/>
          <p:nvPr/>
        </p:nvSpPr>
        <p:spPr>
          <a:xfrm>
            <a:off x="381000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154" name="3"/>
          <p:cNvSpPr txBox="1"/>
          <p:nvPr/>
        </p:nvSpPr>
        <p:spPr>
          <a:xfrm>
            <a:off x="433685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155" name="4"/>
          <p:cNvSpPr txBox="1"/>
          <p:nvPr/>
        </p:nvSpPr>
        <p:spPr>
          <a:xfrm>
            <a:off x="4872633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56" name="5"/>
          <p:cNvSpPr txBox="1"/>
          <p:nvPr/>
        </p:nvSpPr>
        <p:spPr>
          <a:xfrm>
            <a:off x="540841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57" name="6"/>
          <p:cNvSpPr txBox="1"/>
          <p:nvPr/>
        </p:nvSpPr>
        <p:spPr>
          <a:xfrm>
            <a:off x="5935266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58" name="7"/>
          <p:cNvSpPr txBox="1"/>
          <p:nvPr/>
        </p:nvSpPr>
        <p:spPr>
          <a:xfrm>
            <a:off x="6471047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59" name="8"/>
          <p:cNvSpPr txBox="1"/>
          <p:nvPr/>
        </p:nvSpPr>
        <p:spPr>
          <a:xfrm>
            <a:off x="700682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60" name="9"/>
          <p:cNvSpPr txBox="1"/>
          <p:nvPr/>
        </p:nvSpPr>
        <p:spPr>
          <a:xfrm>
            <a:off x="754261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61" name="10"/>
          <p:cNvSpPr txBox="1"/>
          <p:nvPr/>
        </p:nvSpPr>
        <p:spPr>
          <a:xfrm>
            <a:off x="799802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62" name="11"/>
          <p:cNvSpPr txBox="1"/>
          <p:nvPr/>
        </p:nvSpPr>
        <p:spPr>
          <a:xfrm>
            <a:off x="860524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75" name="Group"/>
          <p:cNvGrpSpPr/>
          <p:nvPr/>
        </p:nvGrpSpPr>
        <p:grpSpPr>
          <a:xfrm>
            <a:off x="2971006" y="1232495"/>
            <a:ext cx="5868989" cy="3509368"/>
            <a:chOff x="0" y="0"/>
            <a:chExt cx="8347004" cy="4991100"/>
          </a:xfrm>
        </p:grpSpPr>
        <p:sp>
          <p:nvSpPr>
            <p:cNvPr id="163" name="Line"/>
            <p:cNvSpPr/>
            <p:nvPr/>
          </p:nvSpPr>
          <p:spPr>
            <a:xfrm flipV="1">
              <a:off x="75861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4" name="Line"/>
            <p:cNvSpPr/>
            <p:nvPr/>
          </p:nvSpPr>
          <p:spPr>
            <a:xfrm flipV="1">
              <a:off x="0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5" name="Line"/>
            <p:cNvSpPr/>
            <p:nvPr/>
          </p:nvSpPr>
          <p:spPr>
            <a:xfrm flipV="1">
              <a:off x="227583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6" name="Line"/>
            <p:cNvSpPr/>
            <p:nvPr/>
          </p:nvSpPr>
          <p:spPr>
            <a:xfrm flipV="1">
              <a:off x="1517226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7" name="Line"/>
            <p:cNvSpPr/>
            <p:nvPr/>
          </p:nvSpPr>
          <p:spPr>
            <a:xfrm flipV="1">
              <a:off x="379306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8" name="Line"/>
            <p:cNvSpPr/>
            <p:nvPr/>
          </p:nvSpPr>
          <p:spPr>
            <a:xfrm flipV="1">
              <a:off x="303445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9" name="Line"/>
            <p:cNvSpPr/>
            <p:nvPr/>
          </p:nvSpPr>
          <p:spPr>
            <a:xfrm flipV="1">
              <a:off x="531029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0" name="Line"/>
            <p:cNvSpPr/>
            <p:nvPr/>
          </p:nvSpPr>
          <p:spPr>
            <a:xfrm flipV="1">
              <a:off x="455167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1" name="Line"/>
            <p:cNvSpPr/>
            <p:nvPr/>
          </p:nvSpPr>
          <p:spPr>
            <a:xfrm flipV="1">
              <a:off x="682751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2" name="Line"/>
            <p:cNvSpPr/>
            <p:nvPr/>
          </p:nvSpPr>
          <p:spPr>
            <a:xfrm flipV="1">
              <a:off x="606890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3" name="Line"/>
            <p:cNvSpPr/>
            <p:nvPr/>
          </p:nvSpPr>
          <p:spPr>
            <a:xfrm flipV="1">
              <a:off x="834474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4" name="Line"/>
            <p:cNvSpPr/>
            <p:nvPr/>
          </p:nvSpPr>
          <p:spPr>
            <a:xfrm flipV="1">
              <a:off x="758613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76" name="time"/>
          <p:cNvSpPr txBox="1"/>
          <p:nvPr/>
        </p:nvSpPr>
        <p:spPr>
          <a:xfrm>
            <a:off x="9435703" y="4652367"/>
            <a:ext cx="84832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177" name="0"/>
          <p:cNvSpPr txBox="1"/>
          <p:nvPr/>
        </p:nvSpPr>
        <p:spPr>
          <a:xfrm>
            <a:off x="273843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grpSp>
        <p:nvGrpSpPr>
          <p:cNvPr id="180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178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79" name="C"/>
            <p:cNvSpPr txBox="1"/>
            <p:nvPr/>
          </p:nvSpPr>
          <p:spPr>
            <a:xfrm>
              <a:off x="675068" y="95251"/>
              <a:ext cx="164147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183" name="Group"/>
          <p:cNvGrpSpPr/>
          <p:nvPr/>
        </p:nvGrpSpPr>
        <p:grpSpPr>
          <a:xfrm>
            <a:off x="5104805" y="2607469"/>
            <a:ext cx="1598414" cy="303609"/>
            <a:chOff x="0" y="0"/>
            <a:chExt cx="2273300" cy="431800"/>
          </a:xfrm>
        </p:grpSpPr>
        <p:sp>
          <p:nvSpPr>
            <p:cNvPr id="181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82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184" name="1"/>
          <p:cNvSpPr txBox="1"/>
          <p:nvPr/>
        </p:nvSpPr>
        <p:spPr>
          <a:xfrm>
            <a:off x="3274219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185" name="2"/>
          <p:cNvSpPr txBox="1"/>
          <p:nvPr/>
        </p:nvSpPr>
        <p:spPr>
          <a:xfrm>
            <a:off x="381000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186" name="3"/>
          <p:cNvSpPr txBox="1"/>
          <p:nvPr/>
        </p:nvSpPr>
        <p:spPr>
          <a:xfrm>
            <a:off x="433685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187" name="4"/>
          <p:cNvSpPr txBox="1"/>
          <p:nvPr/>
        </p:nvSpPr>
        <p:spPr>
          <a:xfrm>
            <a:off x="4872633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88" name="5"/>
          <p:cNvSpPr txBox="1"/>
          <p:nvPr/>
        </p:nvSpPr>
        <p:spPr>
          <a:xfrm>
            <a:off x="540841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89" name="6"/>
          <p:cNvSpPr txBox="1"/>
          <p:nvPr/>
        </p:nvSpPr>
        <p:spPr>
          <a:xfrm>
            <a:off x="5935266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90" name="7"/>
          <p:cNvSpPr txBox="1"/>
          <p:nvPr/>
        </p:nvSpPr>
        <p:spPr>
          <a:xfrm>
            <a:off x="6471047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91" name="8"/>
          <p:cNvSpPr txBox="1"/>
          <p:nvPr/>
        </p:nvSpPr>
        <p:spPr>
          <a:xfrm>
            <a:off x="700682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92" name="9"/>
          <p:cNvSpPr txBox="1"/>
          <p:nvPr/>
        </p:nvSpPr>
        <p:spPr>
          <a:xfrm>
            <a:off x="754261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93" name="10"/>
          <p:cNvSpPr txBox="1"/>
          <p:nvPr/>
        </p:nvSpPr>
        <p:spPr>
          <a:xfrm>
            <a:off x="799802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94" name="11"/>
          <p:cNvSpPr txBox="1"/>
          <p:nvPr/>
        </p:nvSpPr>
        <p:spPr>
          <a:xfrm>
            <a:off x="860524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97" name="Group"/>
          <p:cNvGrpSpPr/>
          <p:nvPr/>
        </p:nvGrpSpPr>
        <p:grpSpPr>
          <a:xfrm>
            <a:off x="7239000" y="4429125"/>
            <a:ext cx="1598414" cy="303609"/>
            <a:chOff x="0" y="0"/>
            <a:chExt cx="2273300" cy="431800"/>
          </a:xfrm>
        </p:grpSpPr>
        <p:sp>
          <p:nvSpPr>
            <p:cNvPr id="195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96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grpSp>
        <p:nvGrpSpPr>
          <p:cNvPr id="200" name="Group"/>
          <p:cNvGrpSpPr/>
          <p:nvPr/>
        </p:nvGrpSpPr>
        <p:grpSpPr>
          <a:xfrm>
            <a:off x="6176367" y="3973711"/>
            <a:ext cx="2134195" cy="303609"/>
            <a:chOff x="0" y="0"/>
            <a:chExt cx="3035300" cy="431800"/>
          </a:xfrm>
        </p:grpSpPr>
        <p:sp>
          <p:nvSpPr>
            <p:cNvPr id="198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99" name="G"/>
            <p:cNvSpPr txBox="1"/>
            <p:nvPr/>
          </p:nvSpPr>
          <p:spPr>
            <a:xfrm>
              <a:off x="1410259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grpSp>
        <p:nvGrpSpPr>
          <p:cNvPr id="203" name="Group"/>
          <p:cNvGrpSpPr/>
          <p:nvPr/>
        </p:nvGrpSpPr>
        <p:grpSpPr>
          <a:xfrm>
            <a:off x="4569023" y="3062883"/>
            <a:ext cx="2669977" cy="303609"/>
            <a:chOff x="0" y="0"/>
            <a:chExt cx="3797300" cy="431800"/>
          </a:xfrm>
        </p:grpSpPr>
        <p:sp>
          <p:nvSpPr>
            <p:cNvPr id="201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202" name="D"/>
            <p:cNvSpPr txBox="1"/>
            <p:nvPr/>
          </p:nvSpPr>
          <p:spPr>
            <a:xfrm>
              <a:off x="1793709" y="57151"/>
              <a:ext cx="20290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grpSp>
        <p:nvGrpSpPr>
          <p:cNvPr id="206" name="Group"/>
          <p:cNvGrpSpPr/>
          <p:nvPr/>
        </p:nvGrpSpPr>
        <p:grpSpPr>
          <a:xfrm>
            <a:off x="2970609" y="2143125"/>
            <a:ext cx="3196828" cy="303609"/>
            <a:chOff x="0" y="0"/>
            <a:chExt cx="4546600" cy="431800"/>
          </a:xfrm>
        </p:grpSpPr>
        <p:sp>
          <p:nvSpPr>
            <p:cNvPr id="204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205" name="A"/>
            <p:cNvSpPr txBox="1"/>
            <p:nvPr/>
          </p:nvSpPr>
          <p:spPr>
            <a:xfrm>
              <a:off x="2177668" y="57151"/>
              <a:ext cx="189227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grpSp>
        <p:nvGrpSpPr>
          <p:cNvPr id="209" name="Group"/>
          <p:cNvGrpSpPr/>
          <p:nvPr/>
        </p:nvGrpSpPr>
        <p:grpSpPr>
          <a:xfrm>
            <a:off x="5640586" y="3518297"/>
            <a:ext cx="2134195" cy="303609"/>
            <a:chOff x="0" y="0"/>
            <a:chExt cx="3035300" cy="431800"/>
          </a:xfrm>
        </p:grpSpPr>
        <p:sp>
          <p:nvSpPr>
            <p:cNvPr id="207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208" name="F"/>
            <p:cNvSpPr txBox="1"/>
            <p:nvPr/>
          </p:nvSpPr>
          <p:spPr>
            <a:xfrm>
              <a:off x="1435411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  <p:grpSp>
        <p:nvGrpSpPr>
          <p:cNvPr id="212" name="Group"/>
          <p:cNvGrpSpPr/>
          <p:nvPr/>
        </p:nvGrpSpPr>
        <p:grpSpPr>
          <a:xfrm>
            <a:off x="3506391" y="5866805"/>
            <a:ext cx="1598414" cy="303609"/>
            <a:chOff x="0" y="0"/>
            <a:chExt cx="2273300" cy="431800"/>
          </a:xfrm>
        </p:grpSpPr>
        <p:sp>
          <p:nvSpPr>
            <p:cNvPr id="210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211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215" name="Group"/>
          <p:cNvGrpSpPr/>
          <p:nvPr/>
        </p:nvGrpSpPr>
        <p:grpSpPr>
          <a:xfrm>
            <a:off x="3515320" y="1232297"/>
            <a:ext cx="1598414" cy="303609"/>
            <a:chOff x="0" y="0"/>
            <a:chExt cx="2273300" cy="431800"/>
          </a:xfrm>
        </p:grpSpPr>
        <p:sp>
          <p:nvSpPr>
            <p:cNvPr id="213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214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sp>
        <p:nvSpPr>
          <p:cNvPr id="216" name="job B is compatible (add to schedule)"/>
          <p:cNvSpPr txBox="1"/>
          <p:nvPr/>
        </p:nvSpPr>
        <p:spPr>
          <a:xfrm>
            <a:off x="1988148" y="5402461"/>
            <a:ext cx="3100208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job B is compatible (add to schedule)</a:t>
            </a:r>
          </a:p>
        </p:txBody>
      </p:sp>
      <p:sp>
        <p:nvSpPr>
          <p:cNvPr id="217" name="Line"/>
          <p:cNvSpPr/>
          <p:nvPr/>
        </p:nvSpPr>
        <p:spPr>
          <a:xfrm>
            <a:off x="2961680" y="4732734"/>
            <a:ext cx="6474023" cy="1588"/>
          </a:xfrm>
          <a:prstGeom prst="line">
            <a:avLst/>
          </a:prstGeom>
          <a:ln w="25400">
            <a:solidFill>
              <a:srgbClr val="AAAAAA"/>
            </a:solidFill>
            <a:miter lim="400000"/>
            <a:headEnd type="triangle" len="sm"/>
            <a:tailEnd type="stealth"/>
          </a:ln>
        </p:spPr>
        <p:txBody>
          <a:bodyPr lIns="35719" tIns="35719" rIns="35719" bIns="35719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</p:spTree>
    <p:extLst>
      <p:ext uri="{BB962C8B-B14F-4D97-AF65-F5344CB8AC3E}">
        <p14:creationId xmlns:p14="http://schemas.microsoft.com/office/powerpoint/2010/main" val="388362466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94189"/>
            <a:ext cx="10515600" cy="818059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Earliest-finish-time-first algorithm demo</a:t>
            </a:r>
          </a:p>
        </p:txBody>
      </p:sp>
      <p:sp>
        <p:nvSpPr>
          <p:cNvPr id="223" name="Line"/>
          <p:cNvSpPr/>
          <p:nvPr/>
        </p:nvSpPr>
        <p:spPr>
          <a:xfrm>
            <a:off x="2970609" y="6170414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pSp>
        <p:nvGrpSpPr>
          <p:cNvPr id="236" name="Group"/>
          <p:cNvGrpSpPr/>
          <p:nvPr/>
        </p:nvGrpSpPr>
        <p:grpSpPr>
          <a:xfrm>
            <a:off x="2971006" y="5868194"/>
            <a:ext cx="5868989" cy="303610"/>
            <a:chOff x="0" y="0"/>
            <a:chExt cx="8347005" cy="431800"/>
          </a:xfrm>
        </p:grpSpPr>
        <p:sp>
          <p:nvSpPr>
            <p:cNvPr id="224" name="Line"/>
            <p:cNvSpPr/>
            <p:nvPr/>
          </p:nvSpPr>
          <p:spPr>
            <a:xfrm flipV="1">
              <a:off x="75861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25" name="Line"/>
            <p:cNvSpPr/>
            <p:nvPr/>
          </p:nvSpPr>
          <p:spPr>
            <a:xfrm flipV="1">
              <a:off x="0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26" name="Line"/>
            <p:cNvSpPr/>
            <p:nvPr/>
          </p:nvSpPr>
          <p:spPr>
            <a:xfrm flipV="1">
              <a:off x="2275839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27" name="Line"/>
            <p:cNvSpPr/>
            <p:nvPr/>
          </p:nvSpPr>
          <p:spPr>
            <a:xfrm flipV="1">
              <a:off x="151722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28" name="Line"/>
            <p:cNvSpPr/>
            <p:nvPr/>
          </p:nvSpPr>
          <p:spPr>
            <a:xfrm flipV="1">
              <a:off x="379306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29" name="Line"/>
            <p:cNvSpPr/>
            <p:nvPr/>
          </p:nvSpPr>
          <p:spPr>
            <a:xfrm flipV="1">
              <a:off x="303445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30" name="Line"/>
            <p:cNvSpPr/>
            <p:nvPr/>
          </p:nvSpPr>
          <p:spPr>
            <a:xfrm flipV="1">
              <a:off x="531029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31" name="Line"/>
            <p:cNvSpPr/>
            <p:nvPr/>
          </p:nvSpPr>
          <p:spPr>
            <a:xfrm flipV="1">
              <a:off x="455168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32" name="Line"/>
            <p:cNvSpPr/>
            <p:nvPr/>
          </p:nvSpPr>
          <p:spPr>
            <a:xfrm flipV="1">
              <a:off x="682752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33" name="Line"/>
            <p:cNvSpPr/>
            <p:nvPr/>
          </p:nvSpPr>
          <p:spPr>
            <a:xfrm flipV="1">
              <a:off x="6068907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34" name="Line"/>
            <p:cNvSpPr/>
            <p:nvPr/>
          </p:nvSpPr>
          <p:spPr>
            <a:xfrm flipV="1">
              <a:off x="8344747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35" name="Line"/>
            <p:cNvSpPr/>
            <p:nvPr/>
          </p:nvSpPr>
          <p:spPr>
            <a:xfrm flipV="1">
              <a:off x="758613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237" name="Line"/>
          <p:cNvSpPr/>
          <p:nvPr/>
        </p:nvSpPr>
        <p:spPr>
          <a:xfrm>
            <a:off x="2970609" y="5866805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238" name="0"/>
          <p:cNvSpPr txBox="1"/>
          <p:nvPr/>
        </p:nvSpPr>
        <p:spPr>
          <a:xfrm>
            <a:off x="273843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sp>
        <p:nvSpPr>
          <p:cNvPr id="239" name="1"/>
          <p:cNvSpPr txBox="1"/>
          <p:nvPr/>
        </p:nvSpPr>
        <p:spPr>
          <a:xfrm>
            <a:off x="3274219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240" name="2"/>
          <p:cNvSpPr txBox="1"/>
          <p:nvPr/>
        </p:nvSpPr>
        <p:spPr>
          <a:xfrm>
            <a:off x="381000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241" name="3"/>
          <p:cNvSpPr txBox="1"/>
          <p:nvPr/>
        </p:nvSpPr>
        <p:spPr>
          <a:xfrm>
            <a:off x="433685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242" name="4"/>
          <p:cNvSpPr txBox="1"/>
          <p:nvPr/>
        </p:nvSpPr>
        <p:spPr>
          <a:xfrm>
            <a:off x="4872633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243" name="5"/>
          <p:cNvSpPr txBox="1"/>
          <p:nvPr/>
        </p:nvSpPr>
        <p:spPr>
          <a:xfrm>
            <a:off x="540841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244" name="6"/>
          <p:cNvSpPr txBox="1"/>
          <p:nvPr/>
        </p:nvSpPr>
        <p:spPr>
          <a:xfrm>
            <a:off x="5935266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245" name="7"/>
          <p:cNvSpPr txBox="1"/>
          <p:nvPr/>
        </p:nvSpPr>
        <p:spPr>
          <a:xfrm>
            <a:off x="6471047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246" name="8"/>
          <p:cNvSpPr txBox="1"/>
          <p:nvPr/>
        </p:nvSpPr>
        <p:spPr>
          <a:xfrm>
            <a:off x="700682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247" name="9"/>
          <p:cNvSpPr txBox="1"/>
          <p:nvPr/>
        </p:nvSpPr>
        <p:spPr>
          <a:xfrm>
            <a:off x="754261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248" name="10"/>
          <p:cNvSpPr txBox="1"/>
          <p:nvPr/>
        </p:nvSpPr>
        <p:spPr>
          <a:xfrm>
            <a:off x="799802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249" name="11"/>
          <p:cNvSpPr txBox="1"/>
          <p:nvPr/>
        </p:nvSpPr>
        <p:spPr>
          <a:xfrm>
            <a:off x="860524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262" name="Group"/>
          <p:cNvGrpSpPr/>
          <p:nvPr/>
        </p:nvGrpSpPr>
        <p:grpSpPr>
          <a:xfrm>
            <a:off x="2971006" y="1232495"/>
            <a:ext cx="5868989" cy="3509368"/>
            <a:chOff x="0" y="0"/>
            <a:chExt cx="8347004" cy="4991100"/>
          </a:xfrm>
        </p:grpSpPr>
        <p:sp>
          <p:nvSpPr>
            <p:cNvPr id="250" name="Line"/>
            <p:cNvSpPr/>
            <p:nvPr/>
          </p:nvSpPr>
          <p:spPr>
            <a:xfrm flipV="1">
              <a:off x="75861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51" name="Line"/>
            <p:cNvSpPr/>
            <p:nvPr/>
          </p:nvSpPr>
          <p:spPr>
            <a:xfrm flipV="1">
              <a:off x="0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52" name="Line"/>
            <p:cNvSpPr/>
            <p:nvPr/>
          </p:nvSpPr>
          <p:spPr>
            <a:xfrm flipV="1">
              <a:off x="227583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53" name="Line"/>
            <p:cNvSpPr/>
            <p:nvPr/>
          </p:nvSpPr>
          <p:spPr>
            <a:xfrm flipV="1">
              <a:off x="1517226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54" name="Line"/>
            <p:cNvSpPr/>
            <p:nvPr/>
          </p:nvSpPr>
          <p:spPr>
            <a:xfrm flipV="1">
              <a:off x="379306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55" name="Line"/>
            <p:cNvSpPr/>
            <p:nvPr/>
          </p:nvSpPr>
          <p:spPr>
            <a:xfrm flipV="1">
              <a:off x="303445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56" name="Line"/>
            <p:cNvSpPr/>
            <p:nvPr/>
          </p:nvSpPr>
          <p:spPr>
            <a:xfrm flipV="1">
              <a:off x="531029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57" name="Line"/>
            <p:cNvSpPr/>
            <p:nvPr/>
          </p:nvSpPr>
          <p:spPr>
            <a:xfrm flipV="1">
              <a:off x="455167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58" name="Line"/>
            <p:cNvSpPr/>
            <p:nvPr/>
          </p:nvSpPr>
          <p:spPr>
            <a:xfrm flipV="1">
              <a:off x="682751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59" name="Line"/>
            <p:cNvSpPr/>
            <p:nvPr/>
          </p:nvSpPr>
          <p:spPr>
            <a:xfrm flipV="1">
              <a:off x="606890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60" name="Line"/>
            <p:cNvSpPr/>
            <p:nvPr/>
          </p:nvSpPr>
          <p:spPr>
            <a:xfrm flipV="1">
              <a:off x="834474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61" name="Line"/>
            <p:cNvSpPr/>
            <p:nvPr/>
          </p:nvSpPr>
          <p:spPr>
            <a:xfrm flipV="1">
              <a:off x="758613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263" name="time"/>
          <p:cNvSpPr txBox="1"/>
          <p:nvPr/>
        </p:nvSpPr>
        <p:spPr>
          <a:xfrm>
            <a:off x="9435703" y="4652367"/>
            <a:ext cx="84832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264" name="0"/>
          <p:cNvSpPr txBox="1"/>
          <p:nvPr/>
        </p:nvSpPr>
        <p:spPr>
          <a:xfrm>
            <a:off x="273843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grpSp>
        <p:nvGrpSpPr>
          <p:cNvPr id="267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265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266" name="C"/>
            <p:cNvSpPr txBox="1"/>
            <p:nvPr/>
          </p:nvSpPr>
          <p:spPr>
            <a:xfrm>
              <a:off x="675068" y="95251"/>
              <a:ext cx="164147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270" name="Group"/>
          <p:cNvGrpSpPr/>
          <p:nvPr/>
        </p:nvGrpSpPr>
        <p:grpSpPr>
          <a:xfrm>
            <a:off x="5104805" y="2607469"/>
            <a:ext cx="1598414" cy="303609"/>
            <a:chOff x="0" y="0"/>
            <a:chExt cx="2273300" cy="431800"/>
          </a:xfrm>
        </p:grpSpPr>
        <p:sp>
          <p:nvSpPr>
            <p:cNvPr id="268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269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271" name="1"/>
          <p:cNvSpPr txBox="1"/>
          <p:nvPr/>
        </p:nvSpPr>
        <p:spPr>
          <a:xfrm>
            <a:off x="3274219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 dirty="0"/>
              <a:t>1</a:t>
            </a:r>
          </a:p>
        </p:txBody>
      </p:sp>
      <p:sp>
        <p:nvSpPr>
          <p:cNvPr id="272" name="2"/>
          <p:cNvSpPr txBox="1"/>
          <p:nvPr/>
        </p:nvSpPr>
        <p:spPr>
          <a:xfrm>
            <a:off x="381000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273" name="3"/>
          <p:cNvSpPr txBox="1"/>
          <p:nvPr/>
        </p:nvSpPr>
        <p:spPr>
          <a:xfrm>
            <a:off x="433685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274" name="4"/>
          <p:cNvSpPr txBox="1"/>
          <p:nvPr/>
        </p:nvSpPr>
        <p:spPr>
          <a:xfrm>
            <a:off x="4872633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275" name="5"/>
          <p:cNvSpPr txBox="1"/>
          <p:nvPr/>
        </p:nvSpPr>
        <p:spPr>
          <a:xfrm>
            <a:off x="540841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276" name="6"/>
          <p:cNvSpPr txBox="1"/>
          <p:nvPr/>
        </p:nvSpPr>
        <p:spPr>
          <a:xfrm>
            <a:off x="5935266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277" name="7"/>
          <p:cNvSpPr txBox="1"/>
          <p:nvPr/>
        </p:nvSpPr>
        <p:spPr>
          <a:xfrm>
            <a:off x="6471047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278" name="8"/>
          <p:cNvSpPr txBox="1"/>
          <p:nvPr/>
        </p:nvSpPr>
        <p:spPr>
          <a:xfrm>
            <a:off x="700682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279" name="9"/>
          <p:cNvSpPr txBox="1"/>
          <p:nvPr/>
        </p:nvSpPr>
        <p:spPr>
          <a:xfrm>
            <a:off x="754261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280" name="10"/>
          <p:cNvSpPr txBox="1"/>
          <p:nvPr/>
        </p:nvSpPr>
        <p:spPr>
          <a:xfrm>
            <a:off x="799802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281" name="11"/>
          <p:cNvSpPr txBox="1"/>
          <p:nvPr/>
        </p:nvSpPr>
        <p:spPr>
          <a:xfrm>
            <a:off x="860524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284" name="Group"/>
          <p:cNvGrpSpPr/>
          <p:nvPr/>
        </p:nvGrpSpPr>
        <p:grpSpPr>
          <a:xfrm>
            <a:off x="7239000" y="4429125"/>
            <a:ext cx="1598414" cy="303609"/>
            <a:chOff x="0" y="0"/>
            <a:chExt cx="2273300" cy="431800"/>
          </a:xfrm>
        </p:grpSpPr>
        <p:sp>
          <p:nvSpPr>
            <p:cNvPr id="282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283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grpSp>
        <p:nvGrpSpPr>
          <p:cNvPr id="287" name="Group"/>
          <p:cNvGrpSpPr/>
          <p:nvPr/>
        </p:nvGrpSpPr>
        <p:grpSpPr>
          <a:xfrm>
            <a:off x="6176367" y="3973711"/>
            <a:ext cx="2134195" cy="303609"/>
            <a:chOff x="0" y="0"/>
            <a:chExt cx="3035300" cy="431800"/>
          </a:xfrm>
        </p:grpSpPr>
        <p:sp>
          <p:nvSpPr>
            <p:cNvPr id="285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286" name="G"/>
            <p:cNvSpPr txBox="1"/>
            <p:nvPr/>
          </p:nvSpPr>
          <p:spPr>
            <a:xfrm>
              <a:off x="1410259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grpSp>
        <p:nvGrpSpPr>
          <p:cNvPr id="290" name="Group"/>
          <p:cNvGrpSpPr/>
          <p:nvPr/>
        </p:nvGrpSpPr>
        <p:grpSpPr>
          <a:xfrm>
            <a:off x="4569023" y="3062883"/>
            <a:ext cx="2669977" cy="303609"/>
            <a:chOff x="0" y="0"/>
            <a:chExt cx="3797300" cy="431800"/>
          </a:xfrm>
        </p:grpSpPr>
        <p:sp>
          <p:nvSpPr>
            <p:cNvPr id="288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289" name="D"/>
            <p:cNvSpPr txBox="1"/>
            <p:nvPr/>
          </p:nvSpPr>
          <p:spPr>
            <a:xfrm>
              <a:off x="1793709" y="57151"/>
              <a:ext cx="20290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grpSp>
        <p:nvGrpSpPr>
          <p:cNvPr id="293" name="Group"/>
          <p:cNvGrpSpPr/>
          <p:nvPr/>
        </p:nvGrpSpPr>
        <p:grpSpPr>
          <a:xfrm>
            <a:off x="2970609" y="2143125"/>
            <a:ext cx="3196828" cy="303609"/>
            <a:chOff x="0" y="0"/>
            <a:chExt cx="4546600" cy="431800"/>
          </a:xfrm>
        </p:grpSpPr>
        <p:sp>
          <p:nvSpPr>
            <p:cNvPr id="291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292" name="A"/>
            <p:cNvSpPr txBox="1"/>
            <p:nvPr/>
          </p:nvSpPr>
          <p:spPr>
            <a:xfrm>
              <a:off x="2177668" y="57151"/>
              <a:ext cx="189227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grpSp>
        <p:nvGrpSpPr>
          <p:cNvPr id="296" name="Group"/>
          <p:cNvGrpSpPr/>
          <p:nvPr/>
        </p:nvGrpSpPr>
        <p:grpSpPr>
          <a:xfrm>
            <a:off x="5640586" y="3518297"/>
            <a:ext cx="2134195" cy="303609"/>
            <a:chOff x="0" y="0"/>
            <a:chExt cx="3035300" cy="431800"/>
          </a:xfrm>
        </p:grpSpPr>
        <p:sp>
          <p:nvSpPr>
            <p:cNvPr id="294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295" name="F"/>
            <p:cNvSpPr txBox="1"/>
            <p:nvPr/>
          </p:nvSpPr>
          <p:spPr>
            <a:xfrm>
              <a:off x="1435411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  <p:grpSp>
        <p:nvGrpSpPr>
          <p:cNvPr id="299" name="Group"/>
          <p:cNvGrpSpPr/>
          <p:nvPr/>
        </p:nvGrpSpPr>
        <p:grpSpPr>
          <a:xfrm>
            <a:off x="3506391" y="5866805"/>
            <a:ext cx="1598414" cy="303609"/>
            <a:chOff x="0" y="0"/>
            <a:chExt cx="2273300" cy="431800"/>
          </a:xfrm>
        </p:grpSpPr>
        <p:sp>
          <p:nvSpPr>
            <p:cNvPr id="297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298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302" name="Group"/>
          <p:cNvGrpSpPr/>
          <p:nvPr/>
        </p:nvGrpSpPr>
        <p:grpSpPr>
          <a:xfrm>
            <a:off x="3515320" y="1232297"/>
            <a:ext cx="1598414" cy="303609"/>
            <a:chOff x="0" y="0"/>
            <a:chExt cx="2273300" cy="431800"/>
          </a:xfrm>
        </p:grpSpPr>
        <p:sp>
          <p:nvSpPr>
            <p:cNvPr id="300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01" name="B"/>
            <p:cNvSpPr txBox="1"/>
            <p:nvPr/>
          </p:nvSpPr>
          <p:spPr>
            <a:xfrm>
              <a:off x="1056826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sp>
        <p:nvSpPr>
          <p:cNvPr id="303" name="Line"/>
          <p:cNvSpPr/>
          <p:nvPr/>
        </p:nvSpPr>
        <p:spPr>
          <a:xfrm>
            <a:off x="2961680" y="4732734"/>
            <a:ext cx="6474023" cy="1588"/>
          </a:xfrm>
          <a:prstGeom prst="line">
            <a:avLst/>
          </a:prstGeom>
          <a:ln w="25400">
            <a:solidFill>
              <a:srgbClr val="AAAAAA"/>
            </a:solidFill>
            <a:miter lim="400000"/>
            <a:headEnd type="triangle" len="sm"/>
            <a:tailEnd type="stealth"/>
          </a:ln>
        </p:spPr>
        <p:txBody>
          <a:bodyPr lIns="35719" tIns="35719" rIns="35719" bIns="35719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</p:spTree>
    <p:extLst>
      <p:ext uri="{BB962C8B-B14F-4D97-AF65-F5344CB8AC3E}">
        <p14:creationId xmlns:p14="http://schemas.microsoft.com/office/powerpoint/2010/main" val="218133081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25985"/>
            <a:ext cx="10515600" cy="776287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Earliest-finish-time-first algorithm demo</a:t>
            </a:r>
          </a:p>
        </p:txBody>
      </p:sp>
      <p:grpSp>
        <p:nvGrpSpPr>
          <p:cNvPr id="321" name="Group"/>
          <p:cNvGrpSpPr/>
          <p:nvPr/>
        </p:nvGrpSpPr>
        <p:grpSpPr>
          <a:xfrm>
            <a:off x="2971006" y="1232495"/>
            <a:ext cx="5868989" cy="3509368"/>
            <a:chOff x="0" y="0"/>
            <a:chExt cx="8347004" cy="4991100"/>
          </a:xfrm>
        </p:grpSpPr>
        <p:sp>
          <p:nvSpPr>
            <p:cNvPr id="309" name="Line"/>
            <p:cNvSpPr/>
            <p:nvPr/>
          </p:nvSpPr>
          <p:spPr>
            <a:xfrm flipV="1">
              <a:off x="75861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10" name="Line"/>
            <p:cNvSpPr/>
            <p:nvPr/>
          </p:nvSpPr>
          <p:spPr>
            <a:xfrm flipV="1">
              <a:off x="0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11" name="Line"/>
            <p:cNvSpPr/>
            <p:nvPr/>
          </p:nvSpPr>
          <p:spPr>
            <a:xfrm flipV="1">
              <a:off x="227583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12" name="Line"/>
            <p:cNvSpPr/>
            <p:nvPr/>
          </p:nvSpPr>
          <p:spPr>
            <a:xfrm flipV="1">
              <a:off x="1517226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13" name="Line"/>
            <p:cNvSpPr/>
            <p:nvPr/>
          </p:nvSpPr>
          <p:spPr>
            <a:xfrm flipV="1">
              <a:off x="379306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14" name="Line"/>
            <p:cNvSpPr/>
            <p:nvPr/>
          </p:nvSpPr>
          <p:spPr>
            <a:xfrm flipV="1">
              <a:off x="303445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15" name="Line"/>
            <p:cNvSpPr/>
            <p:nvPr/>
          </p:nvSpPr>
          <p:spPr>
            <a:xfrm flipV="1">
              <a:off x="531029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16" name="Line"/>
            <p:cNvSpPr/>
            <p:nvPr/>
          </p:nvSpPr>
          <p:spPr>
            <a:xfrm flipV="1">
              <a:off x="455167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17" name="Line"/>
            <p:cNvSpPr/>
            <p:nvPr/>
          </p:nvSpPr>
          <p:spPr>
            <a:xfrm flipV="1">
              <a:off x="682751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18" name="Line"/>
            <p:cNvSpPr/>
            <p:nvPr/>
          </p:nvSpPr>
          <p:spPr>
            <a:xfrm flipV="1">
              <a:off x="606890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19" name="Line"/>
            <p:cNvSpPr/>
            <p:nvPr/>
          </p:nvSpPr>
          <p:spPr>
            <a:xfrm flipV="1">
              <a:off x="834474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20" name="Line"/>
            <p:cNvSpPr/>
            <p:nvPr/>
          </p:nvSpPr>
          <p:spPr>
            <a:xfrm flipV="1">
              <a:off x="758613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322" name="time"/>
          <p:cNvSpPr txBox="1"/>
          <p:nvPr/>
        </p:nvSpPr>
        <p:spPr>
          <a:xfrm>
            <a:off x="9435703" y="4652367"/>
            <a:ext cx="84832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323" name="0"/>
          <p:cNvSpPr txBox="1"/>
          <p:nvPr/>
        </p:nvSpPr>
        <p:spPr>
          <a:xfrm>
            <a:off x="273843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grpSp>
        <p:nvGrpSpPr>
          <p:cNvPr id="326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324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25" name="C"/>
            <p:cNvSpPr txBox="1"/>
            <p:nvPr/>
          </p:nvSpPr>
          <p:spPr>
            <a:xfrm>
              <a:off x="677411" y="95251"/>
              <a:ext cx="159588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329" name="Group"/>
          <p:cNvGrpSpPr/>
          <p:nvPr/>
        </p:nvGrpSpPr>
        <p:grpSpPr>
          <a:xfrm>
            <a:off x="5104805" y="2607469"/>
            <a:ext cx="1598414" cy="303609"/>
            <a:chOff x="0" y="0"/>
            <a:chExt cx="2273300" cy="431800"/>
          </a:xfrm>
        </p:grpSpPr>
        <p:sp>
          <p:nvSpPr>
            <p:cNvPr id="327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28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330" name="1"/>
          <p:cNvSpPr txBox="1"/>
          <p:nvPr/>
        </p:nvSpPr>
        <p:spPr>
          <a:xfrm>
            <a:off x="3274219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331" name="2"/>
          <p:cNvSpPr txBox="1"/>
          <p:nvPr/>
        </p:nvSpPr>
        <p:spPr>
          <a:xfrm>
            <a:off x="381000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332" name="3"/>
          <p:cNvSpPr txBox="1"/>
          <p:nvPr/>
        </p:nvSpPr>
        <p:spPr>
          <a:xfrm>
            <a:off x="433685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333" name="4"/>
          <p:cNvSpPr txBox="1"/>
          <p:nvPr/>
        </p:nvSpPr>
        <p:spPr>
          <a:xfrm>
            <a:off x="4872633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334" name="5"/>
          <p:cNvSpPr txBox="1"/>
          <p:nvPr/>
        </p:nvSpPr>
        <p:spPr>
          <a:xfrm>
            <a:off x="540841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335" name="6"/>
          <p:cNvSpPr txBox="1"/>
          <p:nvPr/>
        </p:nvSpPr>
        <p:spPr>
          <a:xfrm>
            <a:off x="5935266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336" name="7"/>
          <p:cNvSpPr txBox="1"/>
          <p:nvPr/>
        </p:nvSpPr>
        <p:spPr>
          <a:xfrm>
            <a:off x="6471047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337" name="8"/>
          <p:cNvSpPr txBox="1"/>
          <p:nvPr/>
        </p:nvSpPr>
        <p:spPr>
          <a:xfrm>
            <a:off x="700682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338" name="9"/>
          <p:cNvSpPr txBox="1"/>
          <p:nvPr/>
        </p:nvSpPr>
        <p:spPr>
          <a:xfrm>
            <a:off x="754261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339" name="10"/>
          <p:cNvSpPr txBox="1"/>
          <p:nvPr/>
        </p:nvSpPr>
        <p:spPr>
          <a:xfrm>
            <a:off x="799802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340" name="11"/>
          <p:cNvSpPr txBox="1"/>
          <p:nvPr/>
        </p:nvSpPr>
        <p:spPr>
          <a:xfrm>
            <a:off x="860524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343" name="Group"/>
          <p:cNvGrpSpPr/>
          <p:nvPr/>
        </p:nvGrpSpPr>
        <p:grpSpPr>
          <a:xfrm>
            <a:off x="7239000" y="4429125"/>
            <a:ext cx="1598414" cy="303609"/>
            <a:chOff x="0" y="0"/>
            <a:chExt cx="2273300" cy="431800"/>
          </a:xfrm>
        </p:grpSpPr>
        <p:sp>
          <p:nvSpPr>
            <p:cNvPr id="341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42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grpSp>
        <p:nvGrpSpPr>
          <p:cNvPr id="346" name="Group"/>
          <p:cNvGrpSpPr/>
          <p:nvPr/>
        </p:nvGrpSpPr>
        <p:grpSpPr>
          <a:xfrm>
            <a:off x="6176367" y="3973711"/>
            <a:ext cx="2134195" cy="303609"/>
            <a:chOff x="0" y="0"/>
            <a:chExt cx="3035300" cy="431800"/>
          </a:xfrm>
        </p:grpSpPr>
        <p:sp>
          <p:nvSpPr>
            <p:cNvPr id="344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45" name="G"/>
            <p:cNvSpPr txBox="1"/>
            <p:nvPr/>
          </p:nvSpPr>
          <p:spPr>
            <a:xfrm>
              <a:off x="1410259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grpSp>
        <p:nvGrpSpPr>
          <p:cNvPr id="349" name="Group"/>
          <p:cNvGrpSpPr/>
          <p:nvPr/>
        </p:nvGrpSpPr>
        <p:grpSpPr>
          <a:xfrm>
            <a:off x="4569023" y="3062883"/>
            <a:ext cx="2669977" cy="303609"/>
            <a:chOff x="0" y="0"/>
            <a:chExt cx="3797300" cy="431800"/>
          </a:xfrm>
        </p:grpSpPr>
        <p:sp>
          <p:nvSpPr>
            <p:cNvPr id="347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48" name="D"/>
            <p:cNvSpPr txBox="1"/>
            <p:nvPr/>
          </p:nvSpPr>
          <p:spPr>
            <a:xfrm>
              <a:off x="1793709" y="57151"/>
              <a:ext cx="20290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grpSp>
        <p:nvGrpSpPr>
          <p:cNvPr id="352" name="Group"/>
          <p:cNvGrpSpPr/>
          <p:nvPr/>
        </p:nvGrpSpPr>
        <p:grpSpPr>
          <a:xfrm>
            <a:off x="2970609" y="2143125"/>
            <a:ext cx="3196828" cy="303609"/>
            <a:chOff x="0" y="0"/>
            <a:chExt cx="4546600" cy="431800"/>
          </a:xfrm>
        </p:grpSpPr>
        <p:sp>
          <p:nvSpPr>
            <p:cNvPr id="350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51" name="A"/>
            <p:cNvSpPr txBox="1"/>
            <p:nvPr/>
          </p:nvSpPr>
          <p:spPr>
            <a:xfrm>
              <a:off x="2177668" y="57151"/>
              <a:ext cx="189227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grpSp>
        <p:nvGrpSpPr>
          <p:cNvPr id="355" name="Group"/>
          <p:cNvGrpSpPr/>
          <p:nvPr/>
        </p:nvGrpSpPr>
        <p:grpSpPr>
          <a:xfrm>
            <a:off x="5640586" y="3518297"/>
            <a:ext cx="2134195" cy="303609"/>
            <a:chOff x="0" y="0"/>
            <a:chExt cx="3035300" cy="431800"/>
          </a:xfrm>
        </p:grpSpPr>
        <p:sp>
          <p:nvSpPr>
            <p:cNvPr id="353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54" name="F"/>
            <p:cNvSpPr txBox="1"/>
            <p:nvPr/>
          </p:nvSpPr>
          <p:spPr>
            <a:xfrm>
              <a:off x="1435411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  <p:sp>
        <p:nvSpPr>
          <p:cNvPr id="356" name="Line"/>
          <p:cNvSpPr/>
          <p:nvPr/>
        </p:nvSpPr>
        <p:spPr>
          <a:xfrm>
            <a:off x="2970609" y="6170414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pSp>
        <p:nvGrpSpPr>
          <p:cNvPr id="369" name="Group"/>
          <p:cNvGrpSpPr/>
          <p:nvPr/>
        </p:nvGrpSpPr>
        <p:grpSpPr>
          <a:xfrm>
            <a:off x="2971006" y="5868194"/>
            <a:ext cx="5868989" cy="303610"/>
            <a:chOff x="0" y="0"/>
            <a:chExt cx="8347005" cy="431800"/>
          </a:xfrm>
        </p:grpSpPr>
        <p:sp>
          <p:nvSpPr>
            <p:cNvPr id="357" name="Line"/>
            <p:cNvSpPr/>
            <p:nvPr/>
          </p:nvSpPr>
          <p:spPr>
            <a:xfrm flipV="1">
              <a:off x="75861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58" name="Line"/>
            <p:cNvSpPr/>
            <p:nvPr/>
          </p:nvSpPr>
          <p:spPr>
            <a:xfrm flipV="1">
              <a:off x="0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59" name="Line"/>
            <p:cNvSpPr/>
            <p:nvPr/>
          </p:nvSpPr>
          <p:spPr>
            <a:xfrm flipV="1">
              <a:off x="2275839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60" name="Line"/>
            <p:cNvSpPr/>
            <p:nvPr/>
          </p:nvSpPr>
          <p:spPr>
            <a:xfrm flipV="1">
              <a:off x="151722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61" name="Line"/>
            <p:cNvSpPr/>
            <p:nvPr/>
          </p:nvSpPr>
          <p:spPr>
            <a:xfrm flipV="1">
              <a:off x="379306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62" name="Line"/>
            <p:cNvSpPr/>
            <p:nvPr/>
          </p:nvSpPr>
          <p:spPr>
            <a:xfrm flipV="1">
              <a:off x="303445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63" name="Line"/>
            <p:cNvSpPr/>
            <p:nvPr/>
          </p:nvSpPr>
          <p:spPr>
            <a:xfrm flipV="1">
              <a:off x="531029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64" name="Line"/>
            <p:cNvSpPr/>
            <p:nvPr/>
          </p:nvSpPr>
          <p:spPr>
            <a:xfrm flipV="1">
              <a:off x="455168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65" name="Line"/>
            <p:cNvSpPr/>
            <p:nvPr/>
          </p:nvSpPr>
          <p:spPr>
            <a:xfrm flipV="1">
              <a:off x="682752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66" name="Line"/>
            <p:cNvSpPr/>
            <p:nvPr/>
          </p:nvSpPr>
          <p:spPr>
            <a:xfrm flipV="1">
              <a:off x="6068907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67" name="Line"/>
            <p:cNvSpPr/>
            <p:nvPr/>
          </p:nvSpPr>
          <p:spPr>
            <a:xfrm flipV="1">
              <a:off x="8344747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68" name="Line"/>
            <p:cNvSpPr/>
            <p:nvPr/>
          </p:nvSpPr>
          <p:spPr>
            <a:xfrm flipV="1">
              <a:off x="758613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370" name="Line"/>
          <p:cNvSpPr/>
          <p:nvPr/>
        </p:nvSpPr>
        <p:spPr>
          <a:xfrm>
            <a:off x="2970609" y="5866805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371" name="0"/>
          <p:cNvSpPr txBox="1"/>
          <p:nvPr/>
        </p:nvSpPr>
        <p:spPr>
          <a:xfrm>
            <a:off x="273843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sp>
        <p:nvSpPr>
          <p:cNvPr id="372" name="1"/>
          <p:cNvSpPr txBox="1"/>
          <p:nvPr/>
        </p:nvSpPr>
        <p:spPr>
          <a:xfrm>
            <a:off x="3274219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373" name="2"/>
          <p:cNvSpPr txBox="1"/>
          <p:nvPr/>
        </p:nvSpPr>
        <p:spPr>
          <a:xfrm>
            <a:off x="381000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374" name="3"/>
          <p:cNvSpPr txBox="1"/>
          <p:nvPr/>
        </p:nvSpPr>
        <p:spPr>
          <a:xfrm>
            <a:off x="433685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375" name="4"/>
          <p:cNvSpPr txBox="1"/>
          <p:nvPr/>
        </p:nvSpPr>
        <p:spPr>
          <a:xfrm>
            <a:off x="4872633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376" name="5"/>
          <p:cNvSpPr txBox="1"/>
          <p:nvPr/>
        </p:nvSpPr>
        <p:spPr>
          <a:xfrm>
            <a:off x="540841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377" name="6"/>
          <p:cNvSpPr txBox="1"/>
          <p:nvPr/>
        </p:nvSpPr>
        <p:spPr>
          <a:xfrm>
            <a:off x="5935266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378" name="7"/>
          <p:cNvSpPr txBox="1"/>
          <p:nvPr/>
        </p:nvSpPr>
        <p:spPr>
          <a:xfrm>
            <a:off x="6471047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379" name="8"/>
          <p:cNvSpPr txBox="1"/>
          <p:nvPr/>
        </p:nvSpPr>
        <p:spPr>
          <a:xfrm>
            <a:off x="700682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380" name="9"/>
          <p:cNvSpPr txBox="1"/>
          <p:nvPr/>
        </p:nvSpPr>
        <p:spPr>
          <a:xfrm>
            <a:off x="754261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381" name="10"/>
          <p:cNvSpPr txBox="1"/>
          <p:nvPr/>
        </p:nvSpPr>
        <p:spPr>
          <a:xfrm>
            <a:off x="799802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382" name="11"/>
          <p:cNvSpPr txBox="1"/>
          <p:nvPr/>
        </p:nvSpPr>
        <p:spPr>
          <a:xfrm>
            <a:off x="860524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385" name="Group"/>
          <p:cNvGrpSpPr/>
          <p:nvPr/>
        </p:nvGrpSpPr>
        <p:grpSpPr>
          <a:xfrm>
            <a:off x="3506391" y="5866805"/>
            <a:ext cx="1598414" cy="303609"/>
            <a:chOff x="0" y="0"/>
            <a:chExt cx="2273300" cy="431800"/>
          </a:xfrm>
        </p:grpSpPr>
        <p:sp>
          <p:nvSpPr>
            <p:cNvPr id="383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84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388" name="Group"/>
          <p:cNvGrpSpPr/>
          <p:nvPr/>
        </p:nvGrpSpPr>
        <p:grpSpPr>
          <a:xfrm>
            <a:off x="4569023" y="5866805"/>
            <a:ext cx="1062633" cy="303609"/>
            <a:chOff x="0" y="0"/>
            <a:chExt cx="1511300" cy="431800"/>
          </a:xfrm>
        </p:grpSpPr>
        <p:sp>
          <p:nvSpPr>
            <p:cNvPr id="386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87" name="C"/>
            <p:cNvSpPr txBox="1"/>
            <p:nvPr/>
          </p:nvSpPr>
          <p:spPr>
            <a:xfrm>
              <a:off x="675068" y="95251"/>
              <a:ext cx="164147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sp>
        <p:nvSpPr>
          <p:cNvPr id="389" name="job C is incompatible (do not add to schedule)"/>
          <p:cNvSpPr txBox="1"/>
          <p:nvPr/>
        </p:nvSpPr>
        <p:spPr>
          <a:xfrm>
            <a:off x="1988148" y="5402461"/>
            <a:ext cx="3868047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job C is incompatible (do not add to schedule)</a:t>
            </a:r>
          </a:p>
        </p:txBody>
      </p:sp>
      <p:grpSp>
        <p:nvGrpSpPr>
          <p:cNvPr id="392" name="Group"/>
          <p:cNvGrpSpPr/>
          <p:nvPr/>
        </p:nvGrpSpPr>
        <p:grpSpPr>
          <a:xfrm>
            <a:off x="3515320" y="1232297"/>
            <a:ext cx="1598414" cy="303609"/>
            <a:chOff x="0" y="0"/>
            <a:chExt cx="2273300" cy="431800"/>
          </a:xfrm>
        </p:grpSpPr>
        <p:sp>
          <p:nvSpPr>
            <p:cNvPr id="390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91" name="B"/>
            <p:cNvSpPr txBox="1"/>
            <p:nvPr/>
          </p:nvSpPr>
          <p:spPr>
            <a:xfrm>
              <a:off x="1056826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395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393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94" name="C"/>
            <p:cNvSpPr txBox="1"/>
            <p:nvPr/>
          </p:nvSpPr>
          <p:spPr>
            <a:xfrm>
              <a:off x="675068" y="95251"/>
              <a:ext cx="164147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sp>
        <p:nvSpPr>
          <p:cNvPr id="396" name="Line"/>
          <p:cNvSpPr/>
          <p:nvPr/>
        </p:nvSpPr>
        <p:spPr>
          <a:xfrm>
            <a:off x="2961680" y="4732734"/>
            <a:ext cx="6474023" cy="1588"/>
          </a:xfrm>
          <a:prstGeom prst="line">
            <a:avLst/>
          </a:prstGeom>
          <a:ln w="25400">
            <a:solidFill>
              <a:srgbClr val="AAAAAA"/>
            </a:solidFill>
            <a:miter lim="400000"/>
            <a:headEnd type="triangle" len="sm"/>
            <a:tailEnd type="stealth"/>
          </a:ln>
        </p:spPr>
        <p:txBody>
          <a:bodyPr lIns="35719" tIns="35719" rIns="35719" bIns="35719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</p:spTree>
    <p:extLst>
      <p:ext uri="{BB962C8B-B14F-4D97-AF65-F5344CB8AC3E}">
        <p14:creationId xmlns:p14="http://schemas.microsoft.com/office/powerpoint/2010/main" val="1488001873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14002"/>
            <a:ext cx="10515600" cy="828576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Earliest-finish-time-first algorithm demo</a:t>
            </a:r>
          </a:p>
        </p:txBody>
      </p:sp>
      <p:grpSp>
        <p:nvGrpSpPr>
          <p:cNvPr id="414" name="Group"/>
          <p:cNvGrpSpPr/>
          <p:nvPr/>
        </p:nvGrpSpPr>
        <p:grpSpPr>
          <a:xfrm>
            <a:off x="2971006" y="1232495"/>
            <a:ext cx="5868989" cy="3509368"/>
            <a:chOff x="0" y="0"/>
            <a:chExt cx="8347004" cy="4991100"/>
          </a:xfrm>
        </p:grpSpPr>
        <p:sp>
          <p:nvSpPr>
            <p:cNvPr id="402" name="Line"/>
            <p:cNvSpPr/>
            <p:nvPr/>
          </p:nvSpPr>
          <p:spPr>
            <a:xfrm flipV="1">
              <a:off x="75861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03" name="Line"/>
            <p:cNvSpPr/>
            <p:nvPr/>
          </p:nvSpPr>
          <p:spPr>
            <a:xfrm flipV="1">
              <a:off x="0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04" name="Line"/>
            <p:cNvSpPr/>
            <p:nvPr/>
          </p:nvSpPr>
          <p:spPr>
            <a:xfrm flipV="1">
              <a:off x="227583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05" name="Line"/>
            <p:cNvSpPr/>
            <p:nvPr/>
          </p:nvSpPr>
          <p:spPr>
            <a:xfrm flipV="1">
              <a:off x="1517226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06" name="Line"/>
            <p:cNvSpPr/>
            <p:nvPr/>
          </p:nvSpPr>
          <p:spPr>
            <a:xfrm flipV="1">
              <a:off x="379306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07" name="Line"/>
            <p:cNvSpPr/>
            <p:nvPr/>
          </p:nvSpPr>
          <p:spPr>
            <a:xfrm flipV="1">
              <a:off x="303445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08" name="Line"/>
            <p:cNvSpPr/>
            <p:nvPr/>
          </p:nvSpPr>
          <p:spPr>
            <a:xfrm flipV="1">
              <a:off x="531029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09" name="Line"/>
            <p:cNvSpPr/>
            <p:nvPr/>
          </p:nvSpPr>
          <p:spPr>
            <a:xfrm flipV="1">
              <a:off x="455167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10" name="Line"/>
            <p:cNvSpPr/>
            <p:nvPr/>
          </p:nvSpPr>
          <p:spPr>
            <a:xfrm flipV="1">
              <a:off x="682751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11" name="Line"/>
            <p:cNvSpPr/>
            <p:nvPr/>
          </p:nvSpPr>
          <p:spPr>
            <a:xfrm flipV="1">
              <a:off x="606890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12" name="Line"/>
            <p:cNvSpPr/>
            <p:nvPr/>
          </p:nvSpPr>
          <p:spPr>
            <a:xfrm flipV="1">
              <a:off x="834474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13" name="Line"/>
            <p:cNvSpPr/>
            <p:nvPr/>
          </p:nvSpPr>
          <p:spPr>
            <a:xfrm flipV="1">
              <a:off x="758613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415" name="time"/>
          <p:cNvSpPr txBox="1"/>
          <p:nvPr/>
        </p:nvSpPr>
        <p:spPr>
          <a:xfrm>
            <a:off x="9435703" y="4652367"/>
            <a:ext cx="84832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416" name="0"/>
          <p:cNvSpPr txBox="1"/>
          <p:nvPr/>
        </p:nvSpPr>
        <p:spPr>
          <a:xfrm>
            <a:off x="273843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grpSp>
        <p:nvGrpSpPr>
          <p:cNvPr id="419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417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418" name="C"/>
            <p:cNvSpPr txBox="1"/>
            <p:nvPr/>
          </p:nvSpPr>
          <p:spPr>
            <a:xfrm>
              <a:off x="677411" y="95251"/>
              <a:ext cx="159588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422" name="Group"/>
          <p:cNvGrpSpPr/>
          <p:nvPr/>
        </p:nvGrpSpPr>
        <p:grpSpPr>
          <a:xfrm>
            <a:off x="5104805" y="2607469"/>
            <a:ext cx="1598414" cy="303609"/>
            <a:chOff x="0" y="0"/>
            <a:chExt cx="2273300" cy="431800"/>
          </a:xfrm>
        </p:grpSpPr>
        <p:sp>
          <p:nvSpPr>
            <p:cNvPr id="420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421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423" name="1"/>
          <p:cNvSpPr txBox="1"/>
          <p:nvPr/>
        </p:nvSpPr>
        <p:spPr>
          <a:xfrm>
            <a:off x="3274219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424" name="2"/>
          <p:cNvSpPr txBox="1"/>
          <p:nvPr/>
        </p:nvSpPr>
        <p:spPr>
          <a:xfrm>
            <a:off x="381000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425" name="3"/>
          <p:cNvSpPr txBox="1"/>
          <p:nvPr/>
        </p:nvSpPr>
        <p:spPr>
          <a:xfrm>
            <a:off x="433685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426" name="4"/>
          <p:cNvSpPr txBox="1"/>
          <p:nvPr/>
        </p:nvSpPr>
        <p:spPr>
          <a:xfrm>
            <a:off x="4872633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427" name="5"/>
          <p:cNvSpPr txBox="1"/>
          <p:nvPr/>
        </p:nvSpPr>
        <p:spPr>
          <a:xfrm>
            <a:off x="540841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428" name="6"/>
          <p:cNvSpPr txBox="1"/>
          <p:nvPr/>
        </p:nvSpPr>
        <p:spPr>
          <a:xfrm>
            <a:off x="5935266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429" name="7"/>
          <p:cNvSpPr txBox="1"/>
          <p:nvPr/>
        </p:nvSpPr>
        <p:spPr>
          <a:xfrm>
            <a:off x="6471047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430" name="8"/>
          <p:cNvSpPr txBox="1"/>
          <p:nvPr/>
        </p:nvSpPr>
        <p:spPr>
          <a:xfrm>
            <a:off x="700682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431" name="9"/>
          <p:cNvSpPr txBox="1"/>
          <p:nvPr/>
        </p:nvSpPr>
        <p:spPr>
          <a:xfrm>
            <a:off x="754261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432" name="10"/>
          <p:cNvSpPr txBox="1"/>
          <p:nvPr/>
        </p:nvSpPr>
        <p:spPr>
          <a:xfrm>
            <a:off x="799802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433" name="11"/>
          <p:cNvSpPr txBox="1"/>
          <p:nvPr/>
        </p:nvSpPr>
        <p:spPr>
          <a:xfrm>
            <a:off x="860524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436" name="Group"/>
          <p:cNvGrpSpPr/>
          <p:nvPr/>
        </p:nvGrpSpPr>
        <p:grpSpPr>
          <a:xfrm>
            <a:off x="7239000" y="4429125"/>
            <a:ext cx="1598414" cy="303609"/>
            <a:chOff x="0" y="0"/>
            <a:chExt cx="2273300" cy="431800"/>
          </a:xfrm>
        </p:grpSpPr>
        <p:sp>
          <p:nvSpPr>
            <p:cNvPr id="434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435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grpSp>
        <p:nvGrpSpPr>
          <p:cNvPr id="439" name="Group"/>
          <p:cNvGrpSpPr/>
          <p:nvPr/>
        </p:nvGrpSpPr>
        <p:grpSpPr>
          <a:xfrm>
            <a:off x="6176367" y="3973711"/>
            <a:ext cx="2134195" cy="303609"/>
            <a:chOff x="0" y="0"/>
            <a:chExt cx="3035300" cy="431800"/>
          </a:xfrm>
        </p:grpSpPr>
        <p:sp>
          <p:nvSpPr>
            <p:cNvPr id="437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438" name="G"/>
            <p:cNvSpPr txBox="1"/>
            <p:nvPr/>
          </p:nvSpPr>
          <p:spPr>
            <a:xfrm>
              <a:off x="1410259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grpSp>
        <p:nvGrpSpPr>
          <p:cNvPr id="442" name="Group"/>
          <p:cNvGrpSpPr/>
          <p:nvPr/>
        </p:nvGrpSpPr>
        <p:grpSpPr>
          <a:xfrm>
            <a:off x="4569023" y="3062883"/>
            <a:ext cx="2669977" cy="303609"/>
            <a:chOff x="0" y="0"/>
            <a:chExt cx="3797300" cy="431800"/>
          </a:xfrm>
        </p:grpSpPr>
        <p:sp>
          <p:nvSpPr>
            <p:cNvPr id="440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441" name="D"/>
            <p:cNvSpPr txBox="1"/>
            <p:nvPr/>
          </p:nvSpPr>
          <p:spPr>
            <a:xfrm>
              <a:off x="1793709" y="57151"/>
              <a:ext cx="20290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grpSp>
        <p:nvGrpSpPr>
          <p:cNvPr id="445" name="Group"/>
          <p:cNvGrpSpPr/>
          <p:nvPr/>
        </p:nvGrpSpPr>
        <p:grpSpPr>
          <a:xfrm>
            <a:off x="2970609" y="2143125"/>
            <a:ext cx="3196828" cy="303609"/>
            <a:chOff x="0" y="0"/>
            <a:chExt cx="4546600" cy="431800"/>
          </a:xfrm>
        </p:grpSpPr>
        <p:sp>
          <p:nvSpPr>
            <p:cNvPr id="443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444" name="A"/>
            <p:cNvSpPr txBox="1"/>
            <p:nvPr/>
          </p:nvSpPr>
          <p:spPr>
            <a:xfrm>
              <a:off x="2177668" y="57151"/>
              <a:ext cx="189227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grpSp>
        <p:nvGrpSpPr>
          <p:cNvPr id="448" name="Group"/>
          <p:cNvGrpSpPr/>
          <p:nvPr/>
        </p:nvGrpSpPr>
        <p:grpSpPr>
          <a:xfrm>
            <a:off x="5640586" y="3518297"/>
            <a:ext cx="2134195" cy="303609"/>
            <a:chOff x="0" y="0"/>
            <a:chExt cx="3035300" cy="431800"/>
          </a:xfrm>
        </p:grpSpPr>
        <p:sp>
          <p:nvSpPr>
            <p:cNvPr id="446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447" name="F"/>
            <p:cNvSpPr txBox="1"/>
            <p:nvPr/>
          </p:nvSpPr>
          <p:spPr>
            <a:xfrm>
              <a:off x="1435411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  <p:sp>
        <p:nvSpPr>
          <p:cNvPr id="449" name="Line"/>
          <p:cNvSpPr/>
          <p:nvPr/>
        </p:nvSpPr>
        <p:spPr>
          <a:xfrm>
            <a:off x="2970609" y="6170414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pSp>
        <p:nvGrpSpPr>
          <p:cNvPr id="462" name="Group"/>
          <p:cNvGrpSpPr/>
          <p:nvPr/>
        </p:nvGrpSpPr>
        <p:grpSpPr>
          <a:xfrm>
            <a:off x="2971006" y="5868194"/>
            <a:ext cx="5868989" cy="303610"/>
            <a:chOff x="0" y="0"/>
            <a:chExt cx="8347005" cy="431800"/>
          </a:xfrm>
        </p:grpSpPr>
        <p:sp>
          <p:nvSpPr>
            <p:cNvPr id="450" name="Line"/>
            <p:cNvSpPr/>
            <p:nvPr/>
          </p:nvSpPr>
          <p:spPr>
            <a:xfrm flipV="1">
              <a:off x="75861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51" name="Line"/>
            <p:cNvSpPr/>
            <p:nvPr/>
          </p:nvSpPr>
          <p:spPr>
            <a:xfrm flipV="1">
              <a:off x="0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52" name="Line"/>
            <p:cNvSpPr/>
            <p:nvPr/>
          </p:nvSpPr>
          <p:spPr>
            <a:xfrm flipV="1">
              <a:off x="2275839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53" name="Line"/>
            <p:cNvSpPr/>
            <p:nvPr/>
          </p:nvSpPr>
          <p:spPr>
            <a:xfrm flipV="1">
              <a:off x="151722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54" name="Line"/>
            <p:cNvSpPr/>
            <p:nvPr/>
          </p:nvSpPr>
          <p:spPr>
            <a:xfrm flipV="1">
              <a:off x="379306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55" name="Line"/>
            <p:cNvSpPr/>
            <p:nvPr/>
          </p:nvSpPr>
          <p:spPr>
            <a:xfrm flipV="1">
              <a:off x="303445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56" name="Line"/>
            <p:cNvSpPr/>
            <p:nvPr/>
          </p:nvSpPr>
          <p:spPr>
            <a:xfrm flipV="1">
              <a:off x="531029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57" name="Line"/>
            <p:cNvSpPr/>
            <p:nvPr/>
          </p:nvSpPr>
          <p:spPr>
            <a:xfrm flipV="1">
              <a:off x="455168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58" name="Line"/>
            <p:cNvSpPr/>
            <p:nvPr/>
          </p:nvSpPr>
          <p:spPr>
            <a:xfrm flipV="1">
              <a:off x="682752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59" name="Line"/>
            <p:cNvSpPr/>
            <p:nvPr/>
          </p:nvSpPr>
          <p:spPr>
            <a:xfrm flipV="1">
              <a:off x="6068907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60" name="Line"/>
            <p:cNvSpPr/>
            <p:nvPr/>
          </p:nvSpPr>
          <p:spPr>
            <a:xfrm flipV="1">
              <a:off x="8344747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61" name="Line"/>
            <p:cNvSpPr/>
            <p:nvPr/>
          </p:nvSpPr>
          <p:spPr>
            <a:xfrm flipV="1">
              <a:off x="758613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463" name="Line"/>
          <p:cNvSpPr/>
          <p:nvPr/>
        </p:nvSpPr>
        <p:spPr>
          <a:xfrm>
            <a:off x="2970609" y="5866805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464" name="0"/>
          <p:cNvSpPr txBox="1"/>
          <p:nvPr/>
        </p:nvSpPr>
        <p:spPr>
          <a:xfrm>
            <a:off x="273843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sp>
        <p:nvSpPr>
          <p:cNvPr id="465" name="1"/>
          <p:cNvSpPr txBox="1"/>
          <p:nvPr/>
        </p:nvSpPr>
        <p:spPr>
          <a:xfrm>
            <a:off x="3274219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466" name="2"/>
          <p:cNvSpPr txBox="1"/>
          <p:nvPr/>
        </p:nvSpPr>
        <p:spPr>
          <a:xfrm>
            <a:off x="381000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467" name="3"/>
          <p:cNvSpPr txBox="1"/>
          <p:nvPr/>
        </p:nvSpPr>
        <p:spPr>
          <a:xfrm>
            <a:off x="433685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468" name="4"/>
          <p:cNvSpPr txBox="1"/>
          <p:nvPr/>
        </p:nvSpPr>
        <p:spPr>
          <a:xfrm>
            <a:off x="4872633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469" name="5"/>
          <p:cNvSpPr txBox="1"/>
          <p:nvPr/>
        </p:nvSpPr>
        <p:spPr>
          <a:xfrm>
            <a:off x="540841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470" name="6"/>
          <p:cNvSpPr txBox="1"/>
          <p:nvPr/>
        </p:nvSpPr>
        <p:spPr>
          <a:xfrm>
            <a:off x="5935266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471" name="7"/>
          <p:cNvSpPr txBox="1"/>
          <p:nvPr/>
        </p:nvSpPr>
        <p:spPr>
          <a:xfrm>
            <a:off x="6471047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472" name="8"/>
          <p:cNvSpPr txBox="1"/>
          <p:nvPr/>
        </p:nvSpPr>
        <p:spPr>
          <a:xfrm>
            <a:off x="700682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473" name="9"/>
          <p:cNvSpPr txBox="1"/>
          <p:nvPr/>
        </p:nvSpPr>
        <p:spPr>
          <a:xfrm>
            <a:off x="754261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474" name="10"/>
          <p:cNvSpPr txBox="1"/>
          <p:nvPr/>
        </p:nvSpPr>
        <p:spPr>
          <a:xfrm>
            <a:off x="799802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475" name="11"/>
          <p:cNvSpPr txBox="1"/>
          <p:nvPr/>
        </p:nvSpPr>
        <p:spPr>
          <a:xfrm>
            <a:off x="860524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478" name="Group"/>
          <p:cNvGrpSpPr/>
          <p:nvPr/>
        </p:nvGrpSpPr>
        <p:grpSpPr>
          <a:xfrm>
            <a:off x="3506391" y="5866805"/>
            <a:ext cx="1598414" cy="303609"/>
            <a:chOff x="0" y="0"/>
            <a:chExt cx="2273300" cy="431800"/>
          </a:xfrm>
        </p:grpSpPr>
        <p:sp>
          <p:nvSpPr>
            <p:cNvPr id="476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477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481" name="Group"/>
          <p:cNvGrpSpPr/>
          <p:nvPr/>
        </p:nvGrpSpPr>
        <p:grpSpPr>
          <a:xfrm>
            <a:off x="3515320" y="1232297"/>
            <a:ext cx="1598414" cy="303609"/>
            <a:chOff x="0" y="0"/>
            <a:chExt cx="2273300" cy="431800"/>
          </a:xfrm>
        </p:grpSpPr>
        <p:sp>
          <p:nvSpPr>
            <p:cNvPr id="479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480" name="B"/>
            <p:cNvSpPr txBox="1"/>
            <p:nvPr/>
          </p:nvSpPr>
          <p:spPr>
            <a:xfrm>
              <a:off x="1056826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sp>
        <p:nvSpPr>
          <p:cNvPr id="482" name="Line"/>
          <p:cNvSpPr/>
          <p:nvPr/>
        </p:nvSpPr>
        <p:spPr>
          <a:xfrm>
            <a:off x="2961680" y="4732734"/>
            <a:ext cx="6474023" cy="1588"/>
          </a:xfrm>
          <a:prstGeom prst="line">
            <a:avLst/>
          </a:prstGeom>
          <a:ln w="25400">
            <a:solidFill>
              <a:srgbClr val="AAAAAA"/>
            </a:solidFill>
            <a:miter lim="400000"/>
            <a:headEnd type="triangle" len="sm"/>
            <a:tailEnd type="stealth"/>
          </a:ln>
        </p:spPr>
        <p:txBody>
          <a:bodyPr lIns="35719" tIns="35719" rIns="35719" bIns="35719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</p:spTree>
    <p:extLst>
      <p:ext uri="{BB962C8B-B14F-4D97-AF65-F5344CB8AC3E}">
        <p14:creationId xmlns:p14="http://schemas.microsoft.com/office/powerpoint/2010/main" val="211277855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39998"/>
            <a:ext cx="10515600" cy="724297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Earliest-finish-time-first algorithm demo</a:t>
            </a:r>
          </a:p>
        </p:txBody>
      </p:sp>
      <p:grpSp>
        <p:nvGrpSpPr>
          <p:cNvPr id="500" name="Group"/>
          <p:cNvGrpSpPr/>
          <p:nvPr/>
        </p:nvGrpSpPr>
        <p:grpSpPr>
          <a:xfrm>
            <a:off x="2971006" y="1232495"/>
            <a:ext cx="5868989" cy="3509368"/>
            <a:chOff x="0" y="0"/>
            <a:chExt cx="8347004" cy="4991100"/>
          </a:xfrm>
        </p:grpSpPr>
        <p:sp>
          <p:nvSpPr>
            <p:cNvPr id="488" name="Line"/>
            <p:cNvSpPr/>
            <p:nvPr/>
          </p:nvSpPr>
          <p:spPr>
            <a:xfrm flipV="1">
              <a:off x="75861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89" name="Line"/>
            <p:cNvSpPr/>
            <p:nvPr/>
          </p:nvSpPr>
          <p:spPr>
            <a:xfrm flipV="1">
              <a:off x="0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90" name="Line"/>
            <p:cNvSpPr/>
            <p:nvPr/>
          </p:nvSpPr>
          <p:spPr>
            <a:xfrm flipV="1">
              <a:off x="227583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91" name="Line"/>
            <p:cNvSpPr/>
            <p:nvPr/>
          </p:nvSpPr>
          <p:spPr>
            <a:xfrm flipV="1">
              <a:off x="1517226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92" name="Line"/>
            <p:cNvSpPr/>
            <p:nvPr/>
          </p:nvSpPr>
          <p:spPr>
            <a:xfrm flipV="1">
              <a:off x="379306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93" name="Line"/>
            <p:cNvSpPr/>
            <p:nvPr/>
          </p:nvSpPr>
          <p:spPr>
            <a:xfrm flipV="1">
              <a:off x="303445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94" name="Line"/>
            <p:cNvSpPr/>
            <p:nvPr/>
          </p:nvSpPr>
          <p:spPr>
            <a:xfrm flipV="1">
              <a:off x="531029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95" name="Line"/>
            <p:cNvSpPr/>
            <p:nvPr/>
          </p:nvSpPr>
          <p:spPr>
            <a:xfrm flipV="1">
              <a:off x="455167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96" name="Line"/>
            <p:cNvSpPr/>
            <p:nvPr/>
          </p:nvSpPr>
          <p:spPr>
            <a:xfrm flipV="1">
              <a:off x="682751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97" name="Line"/>
            <p:cNvSpPr/>
            <p:nvPr/>
          </p:nvSpPr>
          <p:spPr>
            <a:xfrm flipV="1">
              <a:off x="606890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98" name="Line"/>
            <p:cNvSpPr/>
            <p:nvPr/>
          </p:nvSpPr>
          <p:spPr>
            <a:xfrm flipV="1">
              <a:off x="834474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99" name="Line"/>
            <p:cNvSpPr/>
            <p:nvPr/>
          </p:nvSpPr>
          <p:spPr>
            <a:xfrm flipV="1">
              <a:off x="758613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501" name="time"/>
          <p:cNvSpPr txBox="1"/>
          <p:nvPr/>
        </p:nvSpPr>
        <p:spPr>
          <a:xfrm>
            <a:off x="9435703" y="4652367"/>
            <a:ext cx="84832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502" name="0"/>
          <p:cNvSpPr txBox="1"/>
          <p:nvPr/>
        </p:nvSpPr>
        <p:spPr>
          <a:xfrm>
            <a:off x="273843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grpSp>
        <p:nvGrpSpPr>
          <p:cNvPr id="505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503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04" name="C"/>
            <p:cNvSpPr txBox="1"/>
            <p:nvPr/>
          </p:nvSpPr>
          <p:spPr>
            <a:xfrm>
              <a:off x="677411" y="95251"/>
              <a:ext cx="159588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508" name="Group"/>
          <p:cNvGrpSpPr/>
          <p:nvPr/>
        </p:nvGrpSpPr>
        <p:grpSpPr>
          <a:xfrm>
            <a:off x="5104805" y="2607469"/>
            <a:ext cx="1598414" cy="303609"/>
            <a:chOff x="0" y="0"/>
            <a:chExt cx="2273300" cy="431800"/>
          </a:xfrm>
        </p:grpSpPr>
        <p:sp>
          <p:nvSpPr>
            <p:cNvPr id="506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07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509" name="1"/>
          <p:cNvSpPr txBox="1"/>
          <p:nvPr/>
        </p:nvSpPr>
        <p:spPr>
          <a:xfrm>
            <a:off x="3274219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510" name="2"/>
          <p:cNvSpPr txBox="1"/>
          <p:nvPr/>
        </p:nvSpPr>
        <p:spPr>
          <a:xfrm>
            <a:off x="381000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511" name="3"/>
          <p:cNvSpPr txBox="1"/>
          <p:nvPr/>
        </p:nvSpPr>
        <p:spPr>
          <a:xfrm>
            <a:off x="433685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512" name="4"/>
          <p:cNvSpPr txBox="1"/>
          <p:nvPr/>
        </p:nvSpPr>
        <p:spPr>
          <a:xfrm>
            <a:off x="4872633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513" name="5"/>
          <p:cNvSpPr txBox="1"/>
          <p:nvPr/>
        </p:nvSpPr>
        <p:spPr>
          <a:xfrm>
            <a:off x="540841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514" name="6"/>
          <p:cNvSpPr txBox="1"/>
          <p:nvPr/>
        </p:nvSpPr>
        <p:spPr>
          <a:xfrm>
            <a:off x="5935266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515" name="7"/>
          <p:cNvSpPr txBox="1"/>
          <p:nvPr/>
        </p:nvSpPr>
        <p:spPr>
          <a:xfrm>
            <a:off x="6471047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516" name="8"/>
          <p:cNvSpPr txBox="1"/>
          <p:nvPr/>
        </p:nvSpPr>
        <p:spPr>
          <a:xfrm>
            <a:off x="700682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517" name="9"/>
          <p:cNvSpPr txBox="1"/>
          <p:nvPr/>
        </p:nvSpPr>
        <p:spPr>
          <a:xfrm>
            <a:off x="754261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518" name="10"/>
          <p:cNvSpPr txBox="1"/>
          <p:nvPr/>
        </p:nvSpPr>
        <p:spPr>
          <a:xfrm>
            <a:off x="799802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519" name="11"/>
          <p:cNvSpPr txBox="1"/>
          <p:nvPr/>
        </p:nvSpPr>
        <p:spPr>
          <a:xfrm>
            <a:off x="860524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522" name="Group"/>
          <p:cNvGrpSpPr/>
          <p:nvPr/>
        </p:nvGrpSpPr>
        <p:grpSpPr>
          <a:xfrm>
            <a:off x="7239000" y="4429125"/>
            <a:ext cx="1598414" cy="303609"/>
            <a:chOff x="0" y="0"/>
            <a:chExt cx="2273300" cy="431800"/>
          </a:xfrm>
        </p:grpSpPr>
        <p:sp>
          <p:nvSpPr>
            <p:cNvPr id="520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21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grpSp>
        <p:nvGrpSpPr>
          <p:cNvPr id="525" name="Group"/>
          <p:cNvGrpSpPr/>
          <p:nvPr/>
        </p:nvGrpSpPr>
        <p:grpSpPr>
          <a:xfrm>
            <a:off x="6176367" y="3973711"/>
            <a:ext cx="2134195" cy="303609"/>
            <a:chOff x="0" y="0"/>
            <a:chExt cx="3035300" cy="431800"/>
          </a:xfrm>
        </p:grpSpPr>
        <p:sp>
          <p:nvSpPr>
            <p:cNvPr id="523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24" name="G"/>
            <p:cNvSpPr txBox="1"/>
            <p:nvPr/>
          </p:nvSpPr>
          <p:spPr>
            <a:xfrm>
              <a:off x="1410259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grpSp>
        <p:nvGrpSpPr>
          <p:cNvPr id="528" name="Group"/>
          <p:cNvGrpSpPr/>
          <p:nvPr/>
        </p:nvGrpSpPr>
        <p:grpSpPr>
          <a:xfrm>
            <a:off x="4569023" y="3062883"/>
            <a:ext cx="2669977" cy="303609"/>
            <a:chOff x="0" y="0"/>
            <a:chExt cx="3797300" cy="431800"/>
          </a:xfrm>
        </p:grpSpPr>
        <p:sp>
          <p:nvSpPr>
            <p:cNvPr id="526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27" name="D"/>
            <p:cNvSpPr txBox="1"/>
            <p:nvPr/>
          </p:nvSpPr>
          <p:spPr>
            <a:xfrm>
              <a:off x="1793709" y="57151"/>
              <a:ext cx="20290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grpSp>
        <p:nvGrpSpPr>
          <p:cNvPr id="531" name="Group"/>
          <p:cNvGrpSpPr/>
          <p:nvPr/>
        </p:nvGrpSpPr>
        <p:grpSpPr>
          <a:xfrm>
            <a:off x="2970609" y="5866805"/>
            <a:ext cx="3196828" cy="303609"/>
            <a:chOff x="0" y="0"/>
            <a:chExt cx="4546600" cy="431800"/>
          </a:xfrm>
        </p:grpSpPr>
        <p:sp>
          <p:nvSpPr>
            <p:cNvPr id="529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30" name="A"/>
            <p:cNvSpPr txBox="1"/>
            <p:nvPr/>
          </p:nvSpPr>
          <p:spPr>
            <a:xfrm>
              <a:off x="2177668" y="57151"/>
              <a:ext cx="189227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grpSp>
        <p:nvGrpSpPr>
          <p:cNvPr id="534" name="Group"/>
          <p:cNvGrpSpPr/>
          <p:nvPr/>
        </p:nvGrpSpPr>
        <p:grpSpPr>
          <a:xfrm>
            <a:off x="5640586" y="3518297"/>
            <a:ext cx="2134195" cy="303609"/>
            <a:chOff x="0" y="0"/>
            <a:chExt cx="3035300" cy="431800"/>
          </a:xfrm>
        </p:grpSpPr>
        <p:sp>
          <p:nvSpPr>
            <p:cNvPr id="532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33" name="F"/>
            <p:cNvSpPr txBox="1"/>
            <p:nvPr/>
          </p:nvSpPr>
          <p:spPr>
            <a:xfrm>
              <a:off x="1435411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  <p:sp>
        <p:nvSpPr>
          <p:cNvPr id="535" name="Line"/>
          <p:cNvSpPr/>
          <p:nvPr/>
        </p:nvSpPr>
        <p:spPr>
          <a:xfrm>
            <a:off x="2970609" y="6170414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pSp>
        <p:nvGrpSpPr>
          <p:cNvPr id="548" name="Group"/>
          <p:cNvGrpSpPr/>
          <p:nvPr/>
        </p:nvGrpSpPr>
        <p:grpSpPr>
          <a:xfrm>
            <a:off x="2971006" y="5868194"/>
            <a:ext cx="5868989" cy="303610"/>
            <a:chOff x="0" y="0"/>
            <a:chExt cx="8347005" cy="431800"/>
          </a:xfrm>
        </p:grpSpPr>
        <p:sp>
          <p:nvSpPr>
            <p:cNvPr id="536" name="Line"/>
            <p:cNvSpPr/>
            <p:nvPr/>
          </p:nvSpPr>
          <p:spPr>
            <a:xfrm flipV="1">
              <a:off x="75861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37" name="Line"/>
            <p:cNvSpPr/>
            <p:nvPr/>
          </p:nvSpPr>
          <p:spPr>
            <a:xfrm flipV="1">
              <a:off x="0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38" name="Line"/>
            <p:cNvSpPr/>
            <p:nvPr/>
          </p:nvSpPr>
          <p:spPr>
            <a:xfrm flipV="1">
              <a:off x="2275839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39" name="Line"/>
            <p:cNvSpPr/>
            <p:nvPr/>
          </p:nvSpPr>
          <p:spPr>
            <a:xfrm flipV="1">
              <a:off x="151722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40" name="Line"/>
            <p:cNvSpPr/>
            <p:nvPr/>
          </p:nvSpPr>
          <p:spPr>
            <a:xfrm flipV="1">
              <a:off x="379306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41" name="Line"/>
            <p:cNvSpPr/>
            <p:nvPr/>
          </p:nvSpPr>
          <p:spPr>
            <a:xfrm flipV="1">
              <a:off x="303445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42" name="Line"/>
            <p:cNvSpPr/>
            <p:nvPr/>
          </p:nvSpPr>
          <p:spPr>
            <a:xfrm flipV="1">
              <a:off x="531029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43" name="Line"/>
            <p:cNvSpPr/>
            <p:nvPr/>
          </p:nvSpPr>
          <p:spPr>
            <a:xfrm flipV="1">
              <a:off x="455168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44" name="Line"/>
            <p:cNvSpPr/>
            <p:nvPr/>
          </p:nvSpPr>
          <p:spPr>
            <a:xfrm flipV="1">
              <a:off x="682752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45" name="Line"/>
            <p:cNvSpPr/>
            <p:nvPr/>
          </p:nvSpPr>
          <p:spPr>
            <a:xfrm flipV="1">
              <a:off x="6068907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46" name="Line"/>
            <p:cNvSpPr/>
            <p:nvPr/>
          </p:nvSpPr>
          <p:spPr>
            <a:xfrm flipV="1">
              <a:off x="8344747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47" name="Line"/>
            <p:cNvSpPr/>
            <p:nvPr/>
          </p:nvSpPr>
          <p:spPr>
            <a:xfrm flipV="1">
              <a:off x="758613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549" name="Line"/>
          <p:cNvSpPr/>
          <p:nvPr/>
        </p:nvSpPr>
        <p:spPr>
          <a:xfrm>
            <a:off x="2970609" y="5866805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550" name="0"/>
          <p:cNvSpPr txBox="1"/>
          <p:nvPr/>
        </p:nvSpPr>
        <p:spPr>
          <a:xfrm>
            <a:off x="273843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sp>
        <p:nvSpPr>
          <p:cNvPr id="551" name="1"/>
          <p:cNvSpPr txBox="1"/>
          <p:nvPr/>
        </p:nvSpPr>
        <p:spPr>
          <a:xfrm>
            <a:off x="3274219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552" name="2"/>
          <p:cNvSpPr txBox="1"/>
          <p:nvPr/>
        </p:nvSpPr>
        <p:spPr>
          <a:xfrm>
            <a:off x="381000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553" name="3"/>
          <p:cNvSpPr txBox="1"/>
          <p:nvPr/>
        </p:nvSpPr>
        <p:spPr>
          <a:xfrm>
            <a:off x="433685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554" name="4"/>
          <p:cNvSpPr txBox="1"/>
          <p:nvPr/>
        </p:nvSpPr>
        <p:spPr>
          <a:xfrm>
            <a:off x="4872633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555" name="5"/>
          <p:cNvSpPr txBox="1"/>
          <p:nvPr/>
        </p:nvSpPr>
        <p:spPr>
          <a:xfrm>
            <a:off x="540841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556" name="6"/>
          <p:cNvSpPr txBox="1"/>
          <p:nvPr/>
        </p:nvSpPr>
        <p:spPr>
          <a:xfrm>
            <a:off x="5935266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557" name="7"/>
          <p:cNvSpPr txBox="1"/>
          <p:nvPr/>
        </p:nvSpPr>
        <p:spPr>
          <a:xfrm>
            <a:off x="6471047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558" name="8"/>
          <p:cNvSpPr txBox="1"/>
          <p:nvPr/>
        </p:nvSpPr>
        <p:spPr>
          <a:xfrm>
            <a:off x="700682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559" name="9"/>
          <p:cNvSpPr txBox="1"/>
          <p:nvPr/>
        </p:nvSpPr>
        <p:spPr>
          <a:xfrm>
            <a:off x="754261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560" name="10"/>
          <p:cNvSpPr txBox="1"/>
          <p:nvPr/>
        </p:nvSpPr>
        <p:spPr>
          <a:xfrm>
            <a:off x="799802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561" name="11"/>
          <p:cNvSpPr txBox="1"/>
          <p:nvPr/>
        </p:nvSpPr>
        <p:spPr>
          <a:xfrm>
            <a:off x="860524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564" name="Group"/>
          <p:cNvGrpSpPr/>
          <p:nvPr/>
        </p:nvGrpSpPr>
        <p:grpSpPr>
          <a:xfrm>
            <a:off x="3506391" y="5866805"/>
            <a:ext cx="1598414" cy="303609"/>
            <a:chOff x="0" y="0"/>
            <a:chExt cx="2273300" cy="431800"/>
          </a:xfrm>
        </p:grpSpPr>
        <p:sp>
          <p:nvSpPr>
            <p:cNvPr id="562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63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567" name="Group"/>
          <p:cNvGrpSpPr/>
          <p:nvPr/>
        </p:nvGrpSpPr>
        <p:grpSpPr>
          <a:xfrm>
            <a:off x="3515320" y="1232297"/>
            <a:ext cx="1598414" cy="303609"/>
            <a:chOff x="0" y="0"/>
            <a:chExt cx="2273300" cy="431800"/>
          </a:xfrm>
        </p:grpSpPr>
        <p:sp>
          <p:nvSpPr>
            <p:cNvPr id="565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66" name="B"/>
            <p:cNvSpPr txBox="1"/>
            <p:nvPr/>
          </p:nvSpPr>
          <p:spPr>
            <a:xfrm>
              <a:off x="1056826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sp>
        <p:nvSpPr>
          <p:cNvPr id="568" name="job A is incompatible (do not add to schedule)"/>
          <p:cNvSpPr txBox="1"/>
          <p:nvPr/>
        </p:nvSpPr>
        <p:spPr>
          <a:xfrm>
            <a:off x="1988149" y="5402461"/>
            <a:ext cx="3872855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job A is incompatible (do not add to schedule)</a:t>
            </a:r>
          </a:p>
        </p:txBody>
      </p:sp>
      <p:grpSp>
        <p:nvGrpSpPr>
          <p:cNvPr id="571" name="Group"/>
          <p:cNvGrpSpPr/>
          <p:nvPr/>
        </p:nvGrpSpPr>
        <p:grpSpPr>
          <a:xfrm>
            <a:off x="2970609" y="2143125"/>
            <a:ext cx="3196828" cy="303609"/>
            <a:chOff x="0" y="0"/>
            <a:chExt cx="4546600" cy="431800"/>
          </a:xfrm>
        </p:grpSpPr>
        <p:sp>
          <p:nvSpPr>
            <p:cNvPr id="569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70" name="A"/>
            <p:cNvSpPr txBox="1"/>
            <p:nvPr/>
          </p:nvSpPr>
          <p:spPr>
            <a:xfrm>
              <a:off x="2177668" y="57151"/>
              <a:ext cx="189227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sp>
        <p:nvSpPr>
          <p:cNvPr id="572" name="Line"/>
          <p:cNvSpPr/>
          <p:nvPr/>
        </p:nvSpPr>
        <p:spPr>
          <a:xfrm>
            <a:off x="2961680" y="4732734"/>
            <a:ext cx="6474023" cy="1588"/>
          </a:xfrm>
          <a:prstGeom prst="line">
            <a:avLst/>
          </a:prstGeom>
          <a:ln w="25400">
            <a:solidFill>
              <a:srgbClr val="AAAAAA"/>
            </a:solidFill>
            <a:miter lim="400000"/>
            <a:headEnd type="triangle" len="sm"/>
            <a:tailEnd type="stealth"/>
          </a:ln>
        </p:spPr>
        <p:txBody>
          <a:bodyPr lIns="35719" tIns="35719" rIns="35719" bIns="35719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</p:spTree>
    <p:extLst>
      <p:ext uri="{BB962C8B-B14F-4D97-AF65-F5344CB8AC3E}">
        <p14:creationId xmlns:p14="http://schemas.microsoft.com/office/powerpoint/2010/main" val="239790529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10629"/>
            <a:ext cx="10515600" cy="819647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Earliest-finish-time-first algorithm demo</a:t>
            </a:r>
          </a:p>
        </p:txBody>
      </p:sp>
      <p:grpSp>
        <p:nvGrpSpPr>
          <p:cNvPr id="590" name="Group"/>
          <p:cNvGrpSpPr/>
          <p:nvPr/>
        </p:nvGrpSpPr>
        <p:grpSpPr>
          <a:xfrm>
            <a:off x="2971006" y="1232495"/>
            <a:ext cx="5868989" cy="3509368"/>
            <a:chOff x="0" y="0"/>
            <a:chExt cx="8347004" cy="4991100"/>
          </a:xfrm>
        </p:grpSpPr>
        <p:sp>
          <p:nvSpPr>
            <p:cNvPr id="578" name="Line"/>
            <p:cNvSpPr/>
            <p:nvPr/>
          </p:nvSpPr>
          <p:spPr>
            <a:xfrm flipV="1">
              <a:off x="75861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79" name="Line"/>
            <p:cNvSpPr/>
            <p:nvPr/>
          </p:nvSpPr>
          <p:spPr>
            <a:xfrm flipV="1">
              <a:off x="0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80" name="Line"/>
            <p:cNvSpPr/>
            <p:nvPr/>
          </p:nvSpPr>
          <p:spPr>
            <a:xfrm flipV="1">
              <a:off x="227583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81" name="Line"/>
            <p:cNvSpPr/>
            <p:nvPr/>
          </p:nvSpPr>
          <p:spPr>
            <a:xfrm flipV="1">
              <a:off x="1517226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82" name="Line"/>
            <p:cNvSpPr/>
            <p:nvPr/>
          </p:nvSpPr>
          <p:spPr>
            <a:xfrm flipV="1">
              <a:off x="379306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83" name="Line"/>
            <p:cNvSpPr/>
            <p:nvPr/>
          </p:nvSpPr>
          <p:spPr>
            <a:xfrm flipV="1">
              <a:off x="303445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84" name="Line"/>
            <p:cNvSpPr/>
            <p:nvPr/>
          </p:nvSpPr>
          <p:spPr>
            <a:xfrm flipV="1">
              <a:off x="531029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85" name="Line"/>
            <p:cNvSpPr/>
            <p:nvPr/>
          </p:nvSpPr>
          <p:spPr>
            <a:xfrm flipV="1">
              <a:off x="455167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86" name="Line"/>
            <p:cNvSpPr/>
            <p:nvPr/>
          </p:nvSpPr>
          <p:spPr>
            <a:xfrm flipV="1">
              <a:off x="682751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87" name="Line"/>
            <p:cNvSpPr/>
            <p:nvPr/>
          </p:nvSpPr>
          <p:spPr>
            <a:xfrm flipV="1">
              <a:off x="606890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88" name="Line"/>
            <p:cNvSpPr/>
            <p:nvPr/>
          </p:nvSpPr>
          <p:spPr>
            <a:xfrm flipV="1">
              <a:off x="834474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89" name="Line"/>
            <p:cNvSpPr/>
            <p:nvPr/>
          </p:nvSpPr>
          <p:spPr>
            <a:xfrm flipV="1">
              <a:off x="758613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591" name="time"/>
          <p:cNvSpPr txBox="1"/>
          <p:nvPr/>
        </p:nvSpPr>
        <p:spPr>
          <a:xfrm>
            <a:off x="9435703" y="4652367"/>
            <a:ext cx="84832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592" name="0"/>
          <p:cNvSpPr txBox="1"/>
          <p:nvPr/>
        </p:nvSpPr>
        <p:spPr>
          <a:xfrm>
            <a:off x="273843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grpSp>
        <p:nvGrpSpPr>
          <p:cNvPr id="595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593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94" name="C"/>
            <p:cNvSpPr txBox="1"/>
            <p:nvPr/>
          </p:nvSpPr>
          <p:spPr>
            <a:xfrm>
              <a:off x="677411" y="95251"/>
              <a:ext cx="159588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598" name="Group"/>
          <p:cNvGrpSpPr/>
          <p:nvPr/>
        </p:nvGrpSpPr>
        <p:grpSpPr>
          <a:xfrm>
            <a:off x="5104805" y="2607469"/>
            <a:ext cx="1598414" cy="303609"/>
            <a:chOff x="0" y="0"/>
            <a:chExt cx="2273300" cy="431800"/>
          </a:xfrm>
        </p:grpSpPr>
        <p:sp>
          <p:nvSpPr>
            <p:cNvPr id="596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97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599" name="1"/>
          <p:cNvSpPr txBox="1"/>
          <p:nvPr/>
        </p:nvSpPr>
        <p:spPr>
          <a:xfrm>
            <a:off x="3274219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600" name="2"/>
          <p:cNvSpPr txBox="1"/>
          <p:nvPr/>
        </p:nvSpPr>
        <p:spPr>
          <a:xfrm>
            <a:off x="381000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601" name="3"/>
          <p:cNvSpPr txBox="1"/>
          <p:nvPr/>
        </p:nvSpPr>
        <p:spPr>
          <a:xfrm>
            <a:off x="433685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602" name="4"/>
          <p:cNvSpPr txBox="1"/>
          <p:nvPr/>
        </p:nvSpPr>
        <p:spPr>
          <a:xfrm>
            <a:off x="4872633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603" name="5"/>
          <p:cNvSpPr txBox="1"/>
          <p:nvPr/>
        </p:nvSpPr>
        <p:spPr>
          <a:xfrm>
            <a:off x="540841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604" name="6"/>
          <p:cNvSpPr txBox="1"/>
          <p:nvPr/>
        </p:nvSpPr>
        <p:spPr>
          <a:xfrm>
            <a:off x="5935266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605" name="7"/>
          <p:cNvSpPr txBox="1"/>
          <p:nvPr/>
        </p:nvSpPr>
        <p:spPr>
          <a:xfrm>
            <a:off x="6471047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606" name="8"/>
          <p:cNvSpPr txBox="1"/>
          <p:nvPr/>
        </p:nvSpPr>
        <p:spPr>
          <a:xfrm>
            <a:off x="700682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607" name="9"/>
          <p:cNvSpPr txBox="1"/>
          <p:nvPr/>
        </p:nvSpPr>
        <p:spPr>
          <a:xfrm>
            <a:off x="754261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608" name="10"/>
          <p:cNvSpPr txBox="1"/>
          <p:nvPr/>
        </p:nvSpPr>
        <p:spPr>
          <a:xfrm>
            <a:off x="799802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609" name="11"/>
          <p:cNvSpPr txBox="1"/>
          <p:nvPr/>
        </p:nvSpPr>
        <p:spPr>
          <a:xfrm>
            <a:off x="860524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612" name="Group"/>
          <p:cNvGrpSpPr/>
          <p:nvPr/>
        </p:nvGrpSpPr>
        <p:grpSpPr>
          <a:xfrm>
            <a:off x="7239000" y="4429125"/>
            <a:ext cx="1598414" cy="303609"/>
            <a:chOff x="0" y="0"/>
            <a:chExt cx="2273300" cy="431800"/>
          </a:xfrm>
        </p:grpSpPr>
        <p:sp>
          <p:nvSpPr>
            <p:cNvPr id="610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11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grpSp>
        <p:nvGrpSpPr>
          <p:cNvPr id="615" name="Group"/>
          <p:cNvGrpSpPr/>
          <p:nvPr/>
        </p:nvGrpSpPr>
        <p:grpSpPr>
          <a:xfrm>
            <a:off x="6176367" y="3973711"/>
            <a:ext cx="2134195" cy="303609"/>
            <a:chOff x="0" y="0"/>
            <a:chExt cx="3035300" cy="431800"/>
          </a:xfrm>
        </p:grpSpPr>
        <p:sp>
          <p:nvSpPr>
            <p:cNvPr id="613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14" name="G"/>
            <p:cNvSpPr txBox="1"/>
            <p:nvPr/>
          </p:nvSpPr>
          <p:spPr>
            <a:xfrm>
              <a:off x="1410259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grpSp>
        <p:nvGrpSpPr>
          <p:cNvPr id="618" name="Group"/>
          <p:cNvGrpSpPr/>
          <p:nvPr/>
        </p:nvGrpSpPr>
        <p:grpSpPr>
          <a:xfrm>
            <a:off x="4569023" y="3062883"/>
            <a:ext cx="2669977" cy="303609"/>
            <a:chOff x="0" y="0"/>
            <a:chExt cx="3797300" cy="431800"/>
          </a:xfrm>
        </p:grpSpPr>
        <p:sp>
          <p:nvSpPr>
            <p:cNvPr id="616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17" name="D"/>
            <p:cNvSpPr txBox="1"/>
            <p:nvPr/>
          </p:nvSpPr>
          <p:spPr>
            <a:xfrm>
              <a:off x="1793709" y="57151"/>
              <a:ext cx="20290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grpSp>
        <p:nvGrpSpPr>
          <p:cNvPr id="621" name="Group"/>
          <p:cNvGrpSpPr/>
          <p:nvPr/>
        </p:nvGrpSpPr>
        <p:grpSpPr>
          <a:xfrm>
            <a:off x="5640586" y="3518297"/>
            <a:ext cx="2134195" cy="303609"/>
            <a:chOff x="0" y="0"/>
            <a:chExt cx="3035300" cy="431800"/>
          </a:xfrm>
        </p:grpSpPr>
        <p:sp>
          <p:nvSpPr>
            <p:cNvPr id="619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20" name="F"/>
            <p:cNvSpPr txBox="1"/>
            <p:nvPr/>
          </p:nvSpPr>
          <p:spPr>
            <a:xfrm>
              <a:off x="1435411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  <p:sp>
        <p:nvSpPr>
          <p:cNvPr id="622" name="Line"/>
          <p:cNvSpPr/>
          <p:nvPr/>
        </p:nvSpPr>
        <p:spPr>
          <a:xfrm>
            <a:off x="2970609" y="6170414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pSp>
        <p:nvGrpSpPr>
          <p:cNvPr id="635" name="Group"/>
          <p:cNvGrpSpPr/>
          <p:nvPr/>
        </p:nvGrpSpPr>
        <p:grpSpPr>
          <a:xfrm>
            <a:off x="2971006" y="5868194"/>
            <a:ext cx="5868989" cy="303610"/>
            <a:chOff x="0" y="0"/>
            <a:chExt cx="8347005" cy="431800"/>
          </a:xfrm>
        </p:grpSpPr>
        <p:sp>
          <p:nvSpPr>
            <p:cNvPr id="623" name="Line"/>
            <p:cNvSpPr/>
            <p:nvPr/>
          </p:nvSpPr>
          <p:spPr>
            <a:xfrm flipV="1">
              <a:off x="75861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24" name="Line"/>
            <p:cNvSpPr/>
            <p:nvPr/>
          </p:nvSpPr>
          <p:spPr>
            <a:xfrm flipV="1">
              <a:off x="0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25" name="Line"/>
            <p:cNvSpPr/>
            <p:nvPr/>
          </p:nvSpPr>
          <p:spPr>
            <a:xfrm flipV="1">
              <a:off x="2275839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26" name="Line"/>
            <p:cNvSpPr/>
            <p:nvPr/>
          </p:nvSpPr>
          <p:spPr>
            <a:xfrm flipV="1">
              <a:off x="151722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27" name="Line"/>
            <p:cNvSpPr/>
            <p:nvPr/>
          </p:nvSpPr>
          <p:spPr>
            <a:xfrm flipV="1">
              <a:off x="379306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28" name="Line"/>
            <p:cNvSpPr/>
            <p:nvPr/>
          </p:nvSpPr>
          <p:spPr>
            <a:xfrm flipV="1">
              <a:off x="303445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29" name="Line"/>
            <p:cNvSpPr/>
            <p:nvPr/>
          </p:nvSpPr>
          <p:spPr>
            <a:xfrm flipV="1">
              <a:off x="531029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30" name="Line"/>
            <p:cNvSpPr/>
            <p:nvPr/>
          </p:nvSpPr>
          <p:spPr>
            <a:xfrm flipV="1">
              <a:off x="455168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31" name="Line"/>
            <p:cNvSpPr/>
            <p:nvPr/>
          </p:nvSpPr>
          <p:spPr>
            <a:xfrm flipV="1">
              <a:off x="682752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32" name="Line"/>
            <p:cNvSpPr/>
            <p:nvPr/>
          </p:nvSpPr>
          <p:spPr>
            <a:xfrm flipV="1">
              <a:off x="6068907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33" name="Line"/>
            <p:cNvSpPr/>
            <p:nvPr/>
          </p:nvSpPr>
          <p:spPr>
            <a:xfrm flipV="1">
              <a:off x="8344747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34" name="Line"/>
            <p:cNvSpPr/>
            <p:nvPr/>
          </p:nvSpPr>
          <p:spPr>
            <a:xfrm flipV="1">
              <a:off x="758613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636" name="Line"/>
          <p:cNvSpPr/>
          <p:nvPr/>
        </p:nvSpPr>
        <p:spPr>
          <a:xfrm>
            <a:off x="2970609" y="5866805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637" name="0"/>
          <p:cNvSpPr txBox="1"/>
          <p:nvPr/>
        </p:nvSpPr>
        <p:spPr>
          <a:xfrm>
            <a:off x="273843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sp>
        <p:nvSpPr>
          <p:cNvPr id="638" name="1"/>
          <p:cNvSpPr txBox="1"/>
          <p:nvPr/>
        </p:nvSpPr>
        <p:spPr>
          <a:xfrm>
            <a:off x="3274219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639" name="2"/>
          <p:cNvSpPr txBox="1"/>
          <p:nvPr/>
        </p:nvSpPr>
        <p:spPr>
          <a:xfrm>
            <a:off x="381000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640" name="3"/>
          <p:cNvSpPr txBox="1"/>
          <p:nvPr/>
        </p:nvSpPr>
        <p:spPr>
          <a:xfrm>
            <a:off x="433685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641" name="4"/>
          <p:cNvSpPr txBox="1"/>
          <p:nvPr/>
        </p:nvSpPr>
        <p:spPr>
          <a:xfrm>
            <a:off x="4872633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642" name="5"/>
          <p:cNvSpPr txBox="1"/>
          <p:nvPr/>
        </p:nvSpPr>
        <p:spPr>
          <a:xfrm>
            <a:off x="540841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643" name="6"/>
          <p:cNvSpPr txBox="1"/>
          <p:nvPr/>
        </p:nvSpPr>
        <p:spPr>
          <a:xfrm>
            <a:off x="5935266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644" name="7"/>
          <p:cNvSpPr txBox="1"/>
          <p:nvPr/>
        </p:nvSpPr>
        <p:spPr>
          <a:xfrm>
            <a:off x="6471047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645" name="8"/>
          <p:cNvSpPr txBox="1"/>
          <p:nvPr/>
        </p:nvSpPr>
        <p:spPr>
          <a:xfrm>
            <a:off x="700682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646" name="9"/>
          <p:cNvSpPr txBox="1"/>
          <p:nvPr/>
        </p:nvSpPr>
        <p:spPr>
          <a:xfrm>
            <a:off x="754261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647" name="10"/>
          <p:cNvSpPr txBox="1"/>
          <p:nvPr/>
        </p:nvSpPr>
        <p:spPr>
          <a:xfrm>
            <a:off x="799802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648" name="11"/>
          <p:cNvSpPr txBox="1"/>
          <p:nvPr/>
        </p:nvSpPr>
        <p:spPr>
          <a:xfrm>
            <a:off x="860524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651" name="Group"/>
          <p:cNvGrpSpPr/>
          <p:nvPr/>
        </p:nvGrpSpPr>
        <p:grpSpPr>
          <a:xfrm>
            <a:off x="3506391" y="5866805"/>
            <a:ext cx="1598414" cy="303609"/>
            <a:chOff x="0" y="0"/>
            <a:chExt cx="2273300" cy="431800"/>
          </a:xfrm>
        </p:grpSpPr>
        <p:sp>
          <p:nvSpPr>
            <p:cNvPr id="649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50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654" name="Group"/>
          <p:cNvGrpSpPr/>
          <p:nvPr/>
        </p:nvGrpSpPr>
        <p:grpSpPr>
          <a:xfrm>
            <a:off x="3515320" y="1232297"/>
            <a:ext cx="1598414" cy="303609"/>
            <a:chOff x="0" y="0"/>
            <a:chExt cx="2273300" cy="431800"/>
          </a:xfrm>
        </p:grpSpPr>
        <p:sp>
          <p:nvSpPr>
            <p:cNvPr id="652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53" name="B"/>
            <p:cNvSpPr txBox="1"/>
            <p:nvPr/>
          </p:nvSpPr>
          <p:spPr>
            <a:xfrm>
              <a:off x="1056826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657" name="Group"/>
          <p:cNvGrpSpPr/>
          <p:nvPr/>
        </p:nvGrpSpPr>
        <p:grpSpPr>
          <a:xfrm>
            <a:off x="2970609" y="2143125"/>
            <a:ext cx="3196828" cy="303609"/>
            <a:chOff x="0" y="0"/>
            <a:chExt cx="4546600" cy="431800"/>
          </a:xfrm>
        </p:grpSpPr>
        <p:sp>
          <p:nvSpPr>
            <p:cNvPr id="655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56" name="A"/>
            <p:cNvSpPr txBox="1"/>
            <p:nvPr/>
          </p:nvSpPr>
          <p:spPr>
            <a:xfrm>
              <a:off x="2183561" y="57151"/>
              <a:ext cx="17782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sp>
        <p:nvSpPr>
          <p:cNvPr id="658" name="Line"/>
          <p:cNvSpPr/>
          <p:nvPr/>
        </p:nvSpPr>
        <p:spPr>
          <a:xfrm>
            <a:off x="2961680" y="4732734"/>
            <a:ext cx="6474023" cy="1588"/>
          </a:xfrm>
          <a:prstGeom prst="line">
            <a:avLst/>
          </a:prstGeom>
          <a:ln w="25400">
            <a:solidFill>
              <a:srgbClr val="AAAAAA"/>
            </a:solidFill>
            <a:miter lim="400000"/>
            <a:headEnd type="triangle" len="sm"/>
            <a:tailEnd type="stealth"/>
          </a:ln>
        </p:spPr>
        <p:txBody>
          <a:bodyPr lIns="35719" tIns="35719" rIns="35719" bIns="35719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</p:spTree>
    <p:extLst>
      <p:ext uri="{BB962C8B-B14F-4D97-AF65-F5344CB8AC3E}">
        <p14:creationId xmlns:p14="http://schemas.microsoft.com/office/powerpoint/2010/main" val="355264149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34AA84B-86BB-B840-91A5-EFE6826B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314" y="99527"/>
            <a:ext cx="8839200" cy="838200"/>
          </a:xfrm>
        </p:spPr>
        <p:txBody>
          <a:bodyPr/>
          <a:lstStyle/>
          <a:p>
            <a:r>
              <a:rPr lang="en-US" altLang="en-US" dirty="0"/>
              <a:t>Optimization Problems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5BF8F8B-801C-F243-8EEA-F2E28A56A7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7814" y="1637522"/>
            <a:ext cx="8458200" cy="4495800"/>
          </a:xfrm>
        </p:spPr>
        <p:txBody>
          <a:bodyPr/>
          <a:lstStyle/>
          <a:p>
            <a:r>
              <a:rPr lang="en-US" altLang="en-US" dirty="0"/>
              <a:t>A problem that may have many feasible solutions.</a:t>
            </a:r>
          </a:p>
          <a:p>
            <a:r>
              <a:rPr lang="en-US" altLang="en-US" dirty="0"/>
              <a:t>Each solution has a value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In maximization problem</a:t>
            </a:r>
            <a:r>
              <a:rPr lang="en-US" altLang="en-US" dirty="0"/>
              <a:t>, we wish to find a solution to maximize the value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In the minimization problem,</a:t>
            </a:r>
            <a:r>
              <a:rPr lang="en-US" altLang="en-US" dirty="0"/>
              <a:t> we wish to find a solution to minimize the value</a:t>
            </a:r>
          </a:p>
        </p:txBody>
      </p:sp>
    </p:spTree>
    <p:extLst>
      <p:ext uri="{BB962C8B-B14F-4D97-AF65-F5344CB8AC3E}">
        <p14:creationId xmlns:p14="http://schemas.microsoft.com/office/powerpoint/2010/main" val="886529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24824"/>
            <a:ext cx="10515600" cy="794514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Earliest-finish-time-first algorithm demo</a:t>
            </a:r>
          </a:p>
        </p:txBody>
      </p:sp>
      <p:grpSp>
        <p:nvGrpSpPr>
          <p:cNvPr id="676" name="Group"/>
          <p:cNvGrpSpPr/>
          <p:nvPr/>
        </p:nvGrpSpPr>
        <p:grpSpPr>
          <a:xfrm>
            <a:off x="2971006" y="1232495"/>
            <a:ext cx="5868989" cy="3509368"/>
            <a:chOff x="0" y="0"/>
            <a:chExt cx="8347004" cy="4991100"/>
          </a:xfrm>
        </p:grpSpPr>
        <p:sp>
          <p:nvSpPr>
            <p:cNvPr id="664" name="Line"/>
            <p:cNvSpPr/>
            <p:nvPr/>
          </p:nvSpPr>
          <p:spPr>
            <a:xfrm flipV="1">
              <a:off x="75861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65" name="Line"/>
            <p:cNvSpPr/>
            <p:nvPr/>
          </p:nvSpPr>
          <p:spPr>
            <a:xfrm flipV="1">
              <a:off x="0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66" name="Line"/>
            <p:cNvSpPr/>
            <p:nvPr/>
          </p:nvSpPr>
          <p:spPr>
            <a:xfrm flipV="1">
              <a:off x="227583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67" name="Line"/>
            <p:cNvSpPr/>
            <p:nvPr/>
          </p:nvSpPr>
          <p:spPr>
            <a:xfrm flipV="1">
              <a:off x="1517226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68" name="Line"/>
            <p:cNvSpPr/>
            <p:nvPr/>
          </p:nvSpPr>
          <p:spPr>
            <a:xfrm flipV="1">
              <a:off x="379306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69" name="Line"/>
            <p:cNvSpPr/>
            <p:nvPr/>
          </p:nvSpPr>
          <p:spPr>
            <a:xfrm flipV="1">
              <a:off x="303445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70" name="Line"/>
            <p:cNvSpPr/>
            <p:nvPr/>
          </p:nvSpPr>
          <p:spPr>
            <a:xfrm flipV="1">
              <a:off x="531029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71" name="Line"/>
            <p:cNvSpPr/>
            <p:nvPr/>
          </p:nvSpPr>
          <p:spPr>
            <a:xfrm flipV="1">
              <a:off x="455167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72" name="Line"/>
            <p:cNvSpPr/>
            <p:nvPr/>
          </p:nvSpPr>
          <p:spPr>
            <a:xfrm flipV="1">
              <a:off x="682751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73" name="Line"/>
            <p:cNvSpPr/>
            <p:nvPr/>
          </p:nvSpPr>
          <p:spPr>
            <a:xfrm flipV="1">
              <a:off x="606890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74" name="Line"/>
            <p:cNvSpPr/>
            <p:nvPr/>
          </p:nvSpPr>
          <p:spPr>
            <a:xfrm flipV="1">
              <a:off x="834474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75" name="Line"/>
            <p:cNvSpPr/>
            <p:nvPr/>
          </p:nvSpPr>
          <p:spPr>
            <a:xfrm flipV="1">
              <a:off x="758613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677" name="time"/>
          <p:cNvSpPr txBox="1"/>
          <p:nvPr/>
        </p:nvSpPr>
        <p:spPr>
          <a:xfrm>
            <a:off x="9435703" y="4652367"/>
            <a:ext cx="84832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678" name="0"/>
          <p:cNvSpPr txBox="1"/>
          <p:nvPr/>
        </p:nvSpPr>
        <p:spPr>
          <a:xfrm>
            <a:off x="273843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grpSp>
        <p:nvGrpSpPr>
          <p:cNvPr id="681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679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80" name="C"/>
            <p:cNvSpPr txBox="1"/>
            <p:nvPr/>
          </p:nvSpPr>
          <p:spPr>
            <a:xfrm>
              <a:off x="677411" y="95251"/>
              <a:ext cx="159588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684" name="Group"/>
          <p:cNvGrpSpPr/>
          <p:nvPr/>
        </p:nvGrpSpPr>
        <p:grpSpPr>
          <a:xfrm>
            <a:off x="5104805" y="2607469"/>
            <a:ext cx="1598414" cy="303609"/>
            <a:chOff x="0" y="0"/>
            <a:chExt cx="2273300" cy="431800"/>
          </a:xfrm>
        </p:grpSpPr>
        <p:sp>
          <p:nvSpPr>
            <p:cNvPr id="682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83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685" name="1"/>
          <p:cNvSpPr txBox="1"/>
          <p:nvPr/>
        </p:nvSpPr>
        <p:spPr>
          <a:xfrm>
            <a:off x="3274219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686" name="2"/>
          <p:cNvSpPr txBox="1"/>
          <p:nvPr/>
        </p:nvSpPr>
        <p:spPr>
          <a:xfrm>
            <a:off x="381000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687" name="3"/>
          <p:cNvSpPr txBox="1"/>
          <p:nvPr/>
        </p:nvSpPr>
        <p:spPr>
          <a:xfrm>
            <a:off x="433685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688" name="4"/>
          <p:cNvSpPr txBox="1"/>
          <p:nvPr/>
        </p:nvSpPr>
        <p:spPr>
          <a:xfrm>
            <a:off x="4872633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689" name="5"/>
          <p:cNvSpPr txBox="1"/>
          <p:nvPr/>
        </p:nvSpPr>
        <p:spPr>
          <a:xfrm>
            <a:off x="540841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690" name="6"/>
          <p:cNvSpPr txBox="1"/>
          <p:nvPr/>
        </p:nvSpPr>
        <p:spPr>
          <a:xfrm>
            <a:off x="5935266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691" name="7"/>
          <p:cNvSpPr txBox="1"/>
          <p:nvPr/>
        </p:nvSpPr>
        <p:spPr>
          <a:xfrm>
            <a:off x="6471047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692" name="8"/>
          <p:cNvSpPr txBox="1"/>
          <p:nvPr/>
        </p:nvSpPr>
        <p:spPr>
          <a:xfrm>
            <a:off x="700682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693" name="9"/>
          <p:cNvSpPr txBox="1"/>
          <p:nvPr/>
        </p:nvSpPr>
        <p:spPr>
          <a:xfrm>
            <a:off x="754261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694" name="10"/>
          <p:cNvSpPr txBox="1"/>
          <p:nvPr/>
        </p:nvSpPr>
        <p:spPr>
          <a:xfrm>
            <a:off x="799802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695" name="11"/>
          <p:cNvSpPr txBox="1"/>
          <p:nvPr/>
        </p:nvSpPr>
        <p:spPr>
          <a:xfrm>
            <a:off x="860524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698" name="Group"/>
          <p:cNvGrpSpPr/>
          <p:nvPr/>
        </p:nvGrpSpPr>
        <p:grpSpPr>
          <a:xfrm>
            <a:off x="7239000" y="4429125"/>
            <a:ext cx="1598414" cy="303609"/>
            <a:chOff x="0" y="0"/>
            <a:chExt cx="2273300" cy="431800"/>
          </a:xfrm>
        </p:grpSpPr>
        <p:sp>
          <p:nvSpPr>
            <p:cNvPr id="696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97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grpSp>
        <p:nvGrpSpPr>
          <p:cNvPr id="701" name="Group"/>
          <p:cNvGrpSpPr/>
          <p:nvPr/>
        </p:nvGrpSpPr>
        <p:grpSpPr>
          <a:xfrm>
            <a:off x="6176367" y="3973711"/>
            <a:ext cx="2134195" cy="303609"/>
            <a:chOff x="0" y="0"/>
            <a:chExt cx="3035300" cy="431800"/>
          </a:xfrm>
        </p:grpSpPr>
        <p:sp>
          <p:nvSpPr>
            <p:cNvPr id="699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00" name="G"/>
            <p:cNvSpPr txBox="1"/>
            <p:nvPr/>
          </p:nvSpPr>
          <p:spPr>
            <a:xfrm>
              <a:off x="1410259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grpSp>
        <p:nvGrpSpPr>
          <p:cNvPr id="704" name="Group"/>
          <p:cNvGrpSpPr/>
          <p:nvPr/>
        </p:nvGrpSpPr>
        <p:grpSpPr>
          <a:xfrm>
            <a:off x="4569023" y="3062883"/>
            <a:ext cx="2669977" cy="303609"/>
            <a:chOff x="0" y="0"/>
            <a:chExt cx="3797300" cy="431800"/>
          </a:xfrm>
        </p:grpSpPr>
        <p:sp>
          <p:nvSpPr>
            <p:cNvPr id="702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03" name="D"/>
            <p:cNvSpPr txBox="1"/>
            <p:nvPr/>
          </p:nvSpPr>
          <p:spPr>
            <a:xfrm>
              <a:off x="1793709" y="57151"/>
              <a:ext cx="20290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grpSp>
        <p:nvGrpSpPr>
          <p:cNvPr id="707" name="Group"/>
          <p:cNvGrpSpPr/>
          <p:nvPr/>
        </p:nvGrpSpPr>
        <p:grpSpPr>
          <a:xfrm>
            <a:off x="5640586" y="3518297"/>
            <a:ext cx="2134195" cy="303609"/>
            <a:chOff x="0" y="0"/>
            <a:chExt cx="3035300" cy="431800"/>
          </a:xfrm>
        </p:grpSpPr>
        <p:sp>
          <p:nvSpPr>
            <p:cNvPr id="705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06" name="F"/>
            <p:cNvSpPr txBox="1"/>
            <p:nvPr/>
          </p:nvSpPr>
          <p:spPr>
            <a:xfrm>
              <a:off x="1435411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  <p:sp>
        <p:nvSpPr>
          <p:cNvPr id="708" name="Line"/>
          <p:cNvSpPr/>
          <p:nvPr/>
        </p:nvSpPr>
        <p:spPr>
          <a:xfrm>
            <a:off x="2970609" y="6170414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pSp>
        <p:nvGrpSpPr>
          <p:cNvPr id="721" name="Group"/>
          <p:cNvGrpSpPr/>
          <p:nvPr/>
        </p:nvGrpSpPr>
        <p:grpSpPr>
          <a:xfrm>
            <a:off x="2971006" y="5868194"/>
            <a:ext cx="5868989" cy="303610"/>
            <a:chOff x="0" y="0"/>
            <a:chExt cx="8347005" cy="431800"/>
          </a:xfrm>
        </p:grpSpPr>
        <p:sp>
          <p:nvSpPr>
            <p:cNvPr id="709" name="Line"/>
            <p:cNvSpPr/>
            <p:nvPr/>
          </p:nvSpPr>
          <p:spPr>
            <a:xfrm flipV="1">
              <a:off x="75861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10" name="Line"/>
            <p:cNvSpPr/>
            <p:nvPr/>
          </p:nvSpPr>
          <p:spPr>
            <a:xfrm flipV="1">
              <a:off x="0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11" name="Line"/>
            <p:cNvSpPr/>
            <p:nvPr/>
          </p:nvSpPr>
          <p:spPr>
            <a:xfrm flipV="1">
              <a:off x="2275839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12" name="Line"/>
            <p:cNvSpPr/>
            <p:nvPr/>
          </p:nvSpPr>
          <p:spPr>
            <a:xfrm flipV="1">
              <a:off x="151722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13" name="Line"/>
            <p:cNvSpPr/>
            <p:nvPr/>
          </p:nvSpPr>
          <p:spPr>
            <a:xfrm flipV="1">
              <a:off x="379306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14" name="Line"/>
            <p:cNvSpPr/>
            <p:nvPr/>
          </p:nvSpPr>
          <p:spPr>
            <a:xfrm flipV="1">
              <a:off x="303445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15" name="Line"/>
            <p:cNvSpPr/>
            <p:nvPr/>
          </p:nvSpPr>
          <p:spPr>
            <a:xfrm flipV="1">
              <a:off x="531029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16" name="Line"/>
            <p:cNvSpPr/>
            <p:nvPr/>
          </p:nvSpPr>
          <p:spPr>
            <a:xfrm flipV="1">
              <a:off x="455168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17" name="Line"/>
            <p:cNvSpPr/>
            <p:nvPr/>
          </p:nvSpPr>
          <p:spPr>
            <a:xfrm flipV="1">
              <a:off x="682752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18" name="Line"/>
            <p:cNvSpPr/>
            <p:nvPr/>
          </p:nvSpPr>
          <p:spPr>
            <a:xfrm flipV="1">
              <a:off x="6068907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19" name="Line"/>
            <p:cNvSpPr/>
            <p:nvPr/>
          </p:nvSpPr>
          <p:spPr>
            <a:xfrm flipV="1">
              <a:off x="8344747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20" name="Line"/>
            <p:cNvSpPr/>
            <p:nvPr/>
          </p:nvSpPr>
          <p:spPr>
            <a:xfrm flipV="1">
              <a:off x="758613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722" name="Line"/>
          <p:cNvSpPr/>
          <p:nvPr/>
        </p:nvSpPr>
        <p:spPr>
          <a:xfrm>
            <a:off x="2970609" y="5866805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723" name="0"/>
          <p:cNvSpPr txBox="1"/>
          <p:nvPr/>
        </p:nvSpPr>
        <p:spPr>
          <a:xfrm>
            <a:off x="273843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sp>
        <p:nvSpPr>
          <p:cNvPr id="724" name="1"/>
          <p:cNvSpPr txBox="1"/>
          <p:nvPr/>
        </p:nvSpPr>
        <p:spPr>
          <a:xfrm>
            <a:off x="3274219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725" name="2"/>
          <p:cNvSpPr txBox="1"/>
          <p:nvPr/>
        </p:nvSpPr>
        <p:spPr>
          <a:xfrm>
            <a:off x="381000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726" name="3"/>
          <p:cNvSpPr txBox="1"/>
          <p:nvPr/>
        </p:nvSpPr>
        <p:spPr>
          <a:xfrm>
            <a:off x="433685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727" name="4"/>
          <p:cNvSpPr txBox="1"/>
          <p:nvPr/>
        </p:nvSpPr>
        <p:spPr>
          <a:xfrm>
            <a:off x="4872633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728" name="5"/>
          <p:cNvSpPr txBox="1"/>
          <p:nvPr/>
        </p:nvSpPr>
        <p:spPr>
          <a:xfrm>
            <a:off x="540841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729" name="6"/>
          <p:cNvSpPr txBox="1"/>
          <p:nvPr/>
        </p:nvSpPr>
        <p:spPr>
          <a:xfrm>
            <a:off x="5935266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730" name="7"/>
          <p:cNvSpPr txBox="1"/>
          <p:nvPr/>
        </p:nvSpPr>
        <p:spPr>
          <a:xfrm>
            <a:off x="6471047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731" name="8"/>
          <p:cNvSpPr txBox="1"/>
          <p:nvPr/>
        </p:nvSpPr>
        <p:spPr>
          <a:xfrm>
            <a:off x="700682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732" name="9"/>
          <p:cNvSpPr txBox="1"/>
          <p:nvPr/>
        </p:nvSpPr>
        <p:spPr>
          <a:xfrm>
            <a:off x="754261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733" name="10"/>
          <p:cNvSpPr txBox="1"/>
          <p:nvPr/>
        </p:nvSpPr>
        <p:spPr>
          <a:xfrm>
            <a:off x="799802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734" name="11"/>
          <p:cNvSpPr txBox="1"/>
          <p:nvPr/>
        </p:nvSpPr>
        <p:spPr>
          <a:xfrm>
            <a:off x="860524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737" name="Group"/>
          <p:cNvGrpSpPr/>
          <p:nvPr/>
        </p:nvGrpSpPr>
        <p:grpSpPr>
          <a:xfrm>
            <a:off x="3506391" y="5866805"/>
            <a:ext cx="1598414" cy="303609"/>
            <a:chOff x="0" y="0"/>
            <a:chExt cx="2273300" cy="431800"/>
          </a:xfrm>
        </p:grpSpPr>
        <p:sp>
          <p:nvSpPr>
            <p:cNvPr id="735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36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740" name="Group"/>
          <p:cNvGrpSpPr/>
          <p:nvPr/>
        </p:nvGrpSpPr>
        <p:grpSpPr>
          <a:xfrm>
            <a:off x="3515320" y="1232297"/>
            <a:ext cx="1598414" cy="303609"/>
            <a:chOff x="0" y="0"/>
            <a:chExt cx="2273300" cy="431800"/>
          </a:xfrm>
        </p:grpSpPr>
        <p:sp>
          <p:nvSpPr>
            <p:cNvPr id="738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39" name="B"/>
            <p:cNvSpPr txBox="1"/>
            <p:nvPr/>
          </p:nvSpPr>
          <p:spPr>
            <a:xfrm>
              <a:off x="1056826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sp>
        <p:nvSpPr>
          <p:cNvPr id="741" name="job E is compatible (add to schedule)"/>
          <p:cNvSpPr txBox="1"/>
          <p:nvPr/>
        </p:nvSpPr>
        <p:spPr>
          <a:xfrm>
            <a:off x="1988149" y="5402461"/>
            <a:ext cx="3095399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job E is compatible (add to schedule)</a:t>
            </a:r>
          </a:p>
        </p:txBody>
      </p:sp>
      <p:grpSp>
        <p:nvGrpSpPr>
          <p:cNvPr id="744" name="Group"/>
          <p:cNvGrpSpPr/>
          <p:nvPr/>
        </p:nvGrpSpPr>
        <p:grpSpPr>
          <a:xfrm>
            <a:off x="2970609" y="2143125"/>
            <a:ext cx="3196828" cy="303609"/>
            <a:chOff x="0" y="0"/>
            <a:chExt cx="4546600" cy="431800"/>
          </a:xfrm>
        </p:grpSpPr>
        <p:sp>
          <p:nvSpPr>
            <p:cNvPr id="742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43" name="A"/>
            <p:cNvSpPr txBox="1"/>
            <p:nvPr/>
          </p:nvSpPr>
          <p:spPr>
            <a:xfrm>
              <a:off x="2183561" y="57151"/>
              <a:ext cx="17782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grpSp>
        <p:nvGrpSpPr>
          <p:cNvPr id="747" name="Group"/>
          <p:cNvGrpSpPr/>
          <p:nvPr/>
        </p:nvGrpSpPr>
        <p:grpSpPr>
          <a:xfrm>
            <a:off x="5104805" y="5866805"/>
            <a:ext cx="1598414" cy="303609"/>
            <a:chOff x="0" y="0"/>
            <a:chExt cx="2273300" cy="431800"/>
          </a:xfrm>
        </p:grpSpPr>
        <p:sp>
          <p:nvSpPr>
            <p:cNvPr id="745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46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748" name="Line"/>
          <p:cNvSpPr/>
          <p:nvPr/>
        </p:nvSpPr>
        <p:spPr>
          <a:xfrm>
            <a:off x="2961680" y="4732734"/>
            <a:ext cx="6474023" cy="1588"/>
          </a:xfrm>
          <a:prstGeom prst="line">
            <a:avLst/>
          </a:prstGeom>
          <a:ln w="25400">
            <a:solidFill>
              <a:srgbClr val="AAAAAA"/>
            </a:solidFill>
            <a:miter lim="400000"/>
            <a:headEnd type="triangle" len="sm"/>
            <a:tailEnd type="stealth"/>
          </a:ln>
        </p:spPr>
        <p:txBody>
          <a:bodyPr lIns="35719" tIns="35719" rIns="35719" bIns="35719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</p:spTree>
    <p:extLst>
      <p:ext uri="{BB962C8B-B14F-4D97-AF65-F5344CB8AC3E}">
        <p14:creationId xmlns:p14="http://schemas.microsoft.com/office/powerpoint/2010/main" val="3068965343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22515"/>
            <a:ext cx="10515600" cy="746621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Earliest-finish-time-first algorithm demo</a:t>
            </a:r>
          </a:p>
        </p:txBody>
      </p:sp>
      <p:grpSp>
        <p:nvGrpSpPr>
          <p:cNvPr id="766" name="Group"/>
          <p:cNvGrpSpPr/>
          <p:nvPr/>
        </p:nvGrpSpPr>
        <p:grpSpPr>
          <a:xfrm>
            <a:off x="2971006" y="1232495"/>
            <a:ext cx="5868989" cy="3509368"/>
            <a:chOff x="0" y="0"/>
            <a:chExt cx="8347004" cy="4991100"/>
          </a:xfrm>
        </p:grpSpPr>
        <p:sp>
          <p:nvSpPr>
            <p:cNvPr id="754" name="Line"/>
            <p:cNvSpPr/>
            <p:nvPr/>
          </p:nvSpPr>
          <p:spPr>
            <a:xfrm flipV="1">
              <a:off x="75861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55" name="Line"/>
            <p:cNvSpPr/>
            <p:nvPr/>
          </p:nvSpPr>
          <p:spPr>
            <a:xfrm flipV="1">
              <a:off x="0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56" name="Line"/>
            <p:cNvSpPr/>
            <p:nvPr/>
          </p:nvSpPr>
          <p:spPr>
            <a:xfrm flipV="1">
              <a:off x="227583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57" name="Line"/>
            <p:cNvSpPr/>
            <p:nvPr/>
          </p:nvSpPr>
          <p:spPr>
            <a:xfrm flipV="1">
              <a:off x="1517226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58" name="Line"/>
            <p:cNvSpPr/>
            <p:nvPr/>
          </p:nvSpPr>
          <p:spPr>
            <a:xfrm flipV="1">
              <a:off x="379306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59" name="Line"/>
            <p:cNvSpPr/>
            <p:nvPr/>
          </p:nvSpPr>
          <p:spPr>
            <a:xfrm flipV="1">
              <a:off x="303445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60" name="Line"/>
            <p:cNvSpPr/>
            <p:nvPr/>
          </p:nvSpPr>
          <p:spPr>
            <a:xfrm flipV="1">
              <a:off x="531029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61" name="Line"/>
            <p:cNvSpPr/>
            <p:nvPr/>
          </p:nvSpPr>
          <p:spPr>
            <a:xfrm flipV="1">
              <a:off x="455167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62" name="Line"/>
            <p:cNvSpPr/>
            <p:nvPr/>
          </p:nvSpPr>
          <p:spPr>
            <a:xfrm flipV="1">
              <a:off x="682751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63" name="Line"/>
            <p:cNvSpPr/>
            <p:nvPr/>
          </p:nvSpPr>
          <p:spPr>
            <a:xfrm flipV="1">
              <a:off x="606890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64" name="Line"/>
            <p:cNvSpPr/>
            <p:nvPr/>
          </p:nvSpPr>
          <p:spPr>
            <a:xfrm flipV="1">
              <a:off x="834474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65" name="Line"/>
            <p:cNvSpPr/>
            <p:nvPr/>
          </p:nvSpPr>
          <p:spPr>
            <a:xfrm flipV="1">
              <a:off x="758613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767" name="time"/>
          <p:cNvSpPr txBox="1"/>
          <p:nvPr/>
        </p:nvSpPr>
        <p:spPr>
          <a:xfrm>
            <a:off x="9435703" y="4652367"/>
            <a:ext cx="84832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768" name="0"/>
          <p:cNvSpPr txBox="1"/>
          <p:nvPr/>
        </p:nvSpPr>
        <p:spPr>
          <a:xfrm>
            <a:off x="273843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grpSp>
        <p:nvGrpSpPr>
          <p:cNvPr id="771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769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70" name="C"/>
            <p:cNvSpPr txBox="1"/>
            <p:nvPr/>
          </p:nvSpPr>
          <p:spPr>
            <a:xfrm>
              <a:off x="677411" y="95251"/>
              <a:ext cx="159588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774" name="Group"/>
          <p:cNvGrpSpPr/>
          <p:nvPr/>
        </p:nvGrpSpPr>
        <p:grpSpPr>
          <a:xfrm>
            <a:off x="5104805" y="2607469"/>
            <a:ext cx="1598414" cy="303609"/>
            <a:chOff x="0" y="0"/>
            <a:chExt cx="2273300" cy="431800"/>
          </a:xfrm>
        </p:grpSpPr>
        <p:sp>
          <p:nvSpPr>
            <p:cNvPr id="772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73" name="E"/>
            <p:cNvSpPr txBox="1"/>
            <p:nvPr/>
          </p:nvSpPr>
          <p:spPr>
            <a:xfrm>
              <a:off x="1063583" y="57151"/>
              <a:ext cx="139071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775" name="1"/>
          <p:cNvSpPr txBox="1"/>
          <p:nvPr/>
        </p:nvSpPr>
        <p:spPr>
          <a:xfrm>
            <a:off x="3274219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776" name="2"/>
          <p:cNvSpPr txBox="1"/>
          <p:nvPr/>
        </p:nvSpPr>
        <p:spPr>
          <a:xfrm>
            <a:off x="381000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777" name="3"/>
          <p:cNvSpPr txBox="1"/>
          <p:nvPr/>
        </p:nvSpPr>
        <p:spPr>
          <a:xfrm>
            <a:off x="433685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778" name="4"/>
          <p:cNvSpPr txBox="1"/>
          <p:nvPr/>
        </p:nvSpPr>
        <p:spPr>
          <a:xfrm>
            <a:off x="4872633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779" name="5"/>
          <p:cNvSpPr txBox="1"/>
          <p:nvPr/>
        </p:nvSpPr>
        <p:spPr>
          <a:xfrm>
            <a:off x="540841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780" name="6"/>
          <p:cNvSpPr txBox="1"/>
          <p:nvPr/>
        </p:nvSpPr>
        <p:spPr>
          <a:xfrm>
            <a:off x="5935266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781" name="7"/>
          <p:cNvSpPr txBox="1"/>
          <p:nvPr/>
        </p:nvSpPr>
        <p:spPr>
          <a:xfrm>
            <a:off x="6471047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782" name="8"/>
          <p:cNvSpPr txBox="1"/>
          <p:nvPr/>
        </p:nvSpPr>
        <p:spPr>
          <a:xfrm>
            <a:off x="700682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783" name="9"/>
          <p:cNvSpPr txBox="1"/>
          <p:nvPr/>
        </p:nvSpPr>
        <p:spPr>
          <a:xfrm>
            <a:off x="754261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784" name="10"/>
          <p:cNvSpPr txBox="1"/>
          <p:nvPr/>
        </p:nvSpPr>
        <p:spPr>
          <a:xfrm>
            <a:off x="799802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785" name="11"/>
          <p:cNvSpPr txBox="1"/>
          <p:nvPr/>
        </p:nvSpPr>
        <p:spPr>
          <a:xfrm>
            <a:off x="860524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788" name="Group"/>
          <p:cNvGrpSpPr/>
          <p:nvPr/>
        </p:nvGrpSpPr>
        <p:grpSpPr>
          <a:xfrm>
            <a:off x="7239000" y="4429125"/>
            <a:ext cx="1598414" cy="303609"/>
            <a:chOff x="0" y="0"/>
            <a:chExt cx="2273300" cy="431800"/>
          </a:xfrm>
        </p:grpSpPr>
        <p:sp>
          <p:nvSpPr>
            <p:cNvPr id="786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87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grpSp>
        <p:nvGrpSpPr>
          <p:cNvPr id="791" name="Group"/>
          <p:cNvGrpSpPr/>
          <p:nvPr/>
        </p:nvGrpSpPr>
        <p:grpSpPr>
          <a:xfrm>
            <a:off x="6176367" y="3973711"/>
            <a:ext cx="2134195" cy="303609"/>
            <a:chOff x="0" y="0"/>
            <a:chExt cx="3035300" cy="431800"/>
          </a:xfrm>
        </p:grpSpPr>
        <p:sp>
          <p:nvSpPr>
            <p:cNvPr id="789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90" name="G"/>
            <p:cNvSpPr txBox="1"/>
            <p:nvPr/>
          </p:nvSpPr>
          <p:spPr>
            <a:xfrm>
              <a:off x="1410259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grpSp>
        <p:nvGrpSpPr>
          <p:cNvPr id="794" name="Group"/>
          <p:cNvGrpSpPr/>
          <p:nvPr/>
        </p:nvGrpSpPr>
        <p:grpSpPr>
          <a:xfrm>
            <a:off x="4569023" y="3062883"/>
            <a:ext cx="2669977" cy="303609"/>
            <a:chOff x="0" y="0"/>
            <a:chExt cx="3797300" cy="431800"/>
          </a:xfrm>
        </p:grpSpPr>
        <p:sp>
          <p:nvSpPr>
            <p:cNvPr id="792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93" name="D"/>
            <p:cNvSpPr txBox="1"/>
            <p:nvPr/>
          </p:nvSpPr>
          <p:spPr>
            <a:xfrm>
              <a:off x="1793709" y="57151"/>
              <a:ext cx="20290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grpSp>
        <p:nvGrpSpPr>
          <p:cNvPr id="797" name="Group"/>
          <p:cNvGrpSpPr/>
          <p:nvPr/>
        </p:nvGrpSpPr>
        <p:grpSpPr>
          <a:xfrm>
            <a:off x="5640586" y="3518297"/>
            <a:ext cx="2134195" cy="303609"/>
            <a:chOff x="0" y="0"/>
            <a:chExt cx="3035300" cy="431800"/>
          </a:xfrm>
        </p:grpSpPr>
        <p:sp>
          <p:nvSpPr>
            <p:cNvPr id="795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96" name="F"/>
            <p:cNvSpPr txBox="1"/>
            <p:nvPr/>
          </p:nvSpPr>
          <p:spPr>
            <a:xfrm>
              <a:off x="1435411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  <p:sp>
        <p:nvSpPr>
          <p:cNvPr id="798" name="Line"/>
          <p:cNvSpPr/>
          <p:nvPr/>
        </p:nvSpPr>
        <p:spPr>
          <a:xfrm>
            <a:off x="2970609" y="6170414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pSp>
        <p:nvGrpSpPr>
          <p:cNvPr id="811" name="Group"/>
          <p:cNvGrpSpPr/>
          <p:nvPr/>
        </p:nvGrpSpPr>
        <p:grpSpPr>
          <a:xfrm>
            <a:off x="2971006" y="5868194"/>
            <a:ext cx="5868989" cy="303610"/>
            <a:chOff x="0" y="0"/>
            <a:chExt cx="8347005" cy="431800"/>
          </a:xfrm>
        </p:grpSpPr>
        <p:sp>
          <p:nvSpPr>
            <p:cNvPr id="799" name="Line"/>
            <p:cNvSpPr/>
            <p:nvPr/>
          </p:nvSpPr>
          <p:spPr>
            <a:xfrm flipV="1">
              <a:off x="75861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00" name="Line"/>
            <p:cNvSpPr/>
            <p:nvPr/>
          </p:nvSpPr>
          <p:spPr>
            <a:xfrm flipV="1">
              <a:off x="0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01" name="Line"/>
            <p:cNvSpPr/>
            <p:nvPr/>
          </p:nvSpPr>
          <p:spPr>
            <a:xfrm flipV="1">
              <a:off x="2275839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02" name="Line"/>
            <p:cNvSpPr/>
            <p:nvPr/>
          </p:nvSpPr>
          <p:spPr>
            <a:xfrm flipV="1">
              <a:off x="151722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03" name="Line"/>
            <p:cNvSpPr/>
            <p:nvPr/>
          </p:nvSpPr>
          <p:spPr>
            <a:xfrm flipV="1">
              <a:off x="379306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04" name="Line"/>
            <p:cNvSpPr/>
            <p:nvPr/>
          </p:nvSpPr>
          <p:spPr>
            <a:xfrm flipV="1">
              <a:off x="303445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05" name="Line"/>
            <p:cNvSpPr/>
            <p:nvPr/>
          </p:nvSpPr>
          <p:spPr>
            <a:xfrm flipV="1">
              <a:off x="531029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06" name="Line"/>
            <p:cNvSpPr/>
            <p:nvPr/>
          </p:nvSpPr>
          <p:spPr>
            <a:xfrm flipV="1">
              <a:off x="455168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07" name="Line"/>
            <p:cNvSpPr/>
            <p:nvPr/>
          </p:nvSpPr>
          <p:spPr>
            <a:xfrm flipV="1">
              <a:off x="682752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08" name="Line"/>
            <p:cNvSpPr/>
            <p:nvPr/>
          </p:nvSpPr>
          <p:spPr>
            <a:xfrm flipV="1">
              <a:off x="6068907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09" name="Line"/>
            <p:cNvSpPr/>
            <p:nvPr/>
          </p:nvSpPr>
          <p:spPr>
            <a:xfrm flipV="1">
              <a:off x="8344747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10" name="Line"/>
            <p:cNvSpPr/>
            <p:nvPr/>
          </p:nvSpPr>
          <p:spPr>
            <a:xfrm flipV="1">
              <a:off x="758613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812" name="Line"/>
          <p:cNvSpPr/>
          <p:nvPr/>
        </p:nvSpPr>
        <p:spPr>
          <a:xfrm>
            <a:off x="2970609" y="5866805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813" name="0"/>
          <p:cNvSpPr txBox="1"/>
          <p:nvPr/>
        </p:nvSpPr>
        <p:spPr>
          <a:xfrm>
            <a:off x="273843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sp>
        <p:nvSpPr>
          <p:cNvPr id="814" name="1"/>
          <p:cNvSpPr txBox="1"/>
          <p:nvPr/>
        </p:nvSpPr>
        <p:spPr>
          <a:xfrm>
            <a:off x="3274219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815" name="2"/>
          <p:cNvSpPr txBox="1"/>
          <p:nvPr/>
        </p:nvSpPr>
        <p:spPr>
          <a:xfrm>
            <a:off x="381000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816" name="3"/>
          <p:cNvSpPr txBox="1"/>
          <p:nvPr/>
        </p:nvSpPr>
        <p:spPr>
          <a:xfrm>
            <a:off x="433685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817" name="4"/>
          <p:cNvSpPr txBox="1"/>
          <p:nvPr/>
        </p:nvSpPr>
        <p:spPr>
          <a:xfrm>
            <a:off x="4872633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818" name="5"/>
          <p:cNvSpPr txBox="1"/>
          <p:nvPr/>
        </p:nvSpPr>
        <p:spPr>
          <a:xfrm>
            <a:off x="540841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819" name="6"/>
          <p:cNvSpPr txBox="1"/>
          <p:nvPr/>
        </p:nvSpPr>
        <p:spPr>
          <a:xfrm>
            <a:off x="5935266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820" name="7"/>
          <p:cNvSpPr txBox="1"/>
          <p:nvPr/>
        </p:nvSpPr>
        <p:spPr>
          <a:xfrm>
            <a:off x="6471047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821" name="8"/>
          <p:cNvSpPr txBox="1"/>
          <p:nvPr/>
        </p:nvSpPr>
        <p:spPr>
          <a:xfrm>
            <a:off x="700682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822" name="9"/>
          <p:cNvSpPr txBox="1"/>
          <p:nvPr/>
        </p:nvSpPr>
        <p:spPr>
          <a:xfrm>
            <a:off x="754261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823" name="10"/>
          <p:cNvSpPr txBox="1"/>
          <p:nvPr/>
        </p:nvSpPr>
        <p:spPr>
          <a:xfrm>
            <a:off x="799802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824" name="11"/>
          <p:cNvSpPr txBox="1"/>
          <p:nvPr/>
        </p:nvSpPr>
        <p:spPr>
          <a:xfrm>
            <a:off x="860524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827" name="Group"/>
          <p:cNvGrpSpPr/>
          <p:nvPr/>
        </p:nvGrpSpPr>
        <p:grpSpPr>
          <a:xfrm>
            <a:off x="3506391" y="5866805"/>
            <a:ext cx="1598414" cy="303609"/>
            <a:chOff x="0" y="0"/>
            <a:chExt cx="2273300" cy="431800"/>
          </a:xfrm>
        </p:grpSpPr>
        <p:sp>
          <p:nvSpPr>
            <p:cNvPr id="825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26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830" name="Group"/>
          <p:cNvGrpSpPr/>
          <p:nvPr/>
        </p:nvGrpSpPr>
        <p:grpSpPr>
          <a:xfrm>
            <a:off x="3515320" y="1232297"/>
            <a:ext cx="1598414" cy="303609"/>
            <a:chOff x="0" y="0"/>
            <a:chExt cx="2273300" cy="431800"/>
          </a:xfrm>
        </p:grpSpPr>
        <p:sp>
          <p:nvSpPr>
            <p:cNvPr id="828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29" name="B"/>
            <p:cNvSpPr txBox="1"/>
            <p:nvPr/>
          </p:nvSpPr>
          <p:spPr>
            <a:xfrm>
              <a:off x="1056826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833" name="Group"/>
          <p:cNvGrpSpPr/>
          <p:nvPr/>
        </p:nvGrpSpPr>
        <p:grpSpPr>
          <a:xfrm>
            <a:off x="2970609" y="2143125"/>
            <a:ext cx="3196828" cy="303609"/>
            <a:chOff x="0" y="0"/>
            <a:chExt cx="4546600" cy="431800"/>
          </a:xfrm>
        </p:grpSpPr>
        <p:sp>
          <p:nvSpPr>
            <p:cNvPr id="831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32" name="A"/>
            <p:cNvSpPr txBox="1"/>
            <p:nvPr/>
          </p:nvSpPr>
          <p:spPr>
            <a:xfrm>
              <a:off x="2183561" y="57151"/>
              <a:ext cx="17782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grpSp>
        <p:nvGrpSpPr>
          <p:cNvPr id="836" name="Group"/>
          <p:cNvGrpSpPr/>
          <p:nvPr/>
        </p:nvGrpSpPr>
        <p:grpSpPr>
          <a:xfrm>
            <a:off x="5104805" y="5866805"/>
            <a:ext cx="1598414" cy="303609"/>
            <a:chOff x="0" y="0"/>
            <a:chExt cx="2273300" cy="431800"/>
          </a:xfrm>
        </p:grpSpPr>
        <p:sp>
          <p:nvSpPr>
            <p:cNvPr id="834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35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837" name="Line"/>
          <p:cNvSpPr/>
          <p:nvPr/>
        </p:nvSpPr>
        <p:spPr>
          <a:xfrm>
            <a:off x="2961680" y="4732734"/>
            <a:ext cx="6474023" cy="1588"/>
          </a:xfrm>
          <a:prstGeom prst="line">
            <a:avLst/>
          </a:prstGeom>
          <a:ln w="25400">
            <a:solidFill>
              <a:srgbClr val="AAAAAA"/>
            </a:solidFill>
            <a:miter lim="400000"/>
            <a:headEnd type="triangle" len="sm"/>
            <a:tailEnd type="stealth"/>
          </a:ln>
        </p:spPr>
        <p:txBody>
          <a:bodyPr lIns="35719" tIns="35719" rIns="35719" bIns="35719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</p:spTree>
    <p:extLst>
      <p:ext uri="{BB962C8B-B14F-4D97-AF65-F5344CB8AC3E}">
        <p14:creationId xmlns:p14="http://schemas.microsoft.com/office/powerpoint/2010/main" val="444992919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74357"/>
            <a:ext cx="10515600" cy="724297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Earliest-finish-time-first algorithm demo</a:t>
            </a:r>
          </a:p>
        </p:txBody>
      </p:sp>
      <p:grpSp>
        <p:nvGrpSpPr>
          <p:cNvPr id="855" name="Group"/>
          <p:cNvGrpSpPr/>
          <p:nvPr/>
        </p:nvGrpSpPr>
        <p:grpSpPr>
          <a:xfrm>
            <a:off x="2971006" y="1232495"/>
            <a:ext cx="5868989" cy="3509368"/>
            <a:chOff x="0" y="0"/>
            <a:chExt cx="8347004" cy="4991100"/>
          </a:xfrm>
        </p:grpSpPr>
        <p:sp>
          <p:nvSpPr>
            <p:cNvPr id="843" name="Line"/>
            <p:cNvSpPr/>
            <p:nvPr/>
          </p:nvSpPr>
          <p:spPr>
            <a:xfrm flipV="1">
              <a:off x="75861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44" name="Line"/>
            <p:cNvSpPr/>
            <p:nvPr/>
          </p:nvSpPr>
          <p:spPr>
            <a:xfrm flipV="1">
              <a:off x="0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45" name="Line"/>
            <p:cNvSpPr/>
            <p:nvPr/>
          </p:nvSpPr>
          <p:spPr>
            <a:xfrm flipV="1">
              <a:off x="227583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46" name="Line"/>
            <p:cNvSpPr/>
            <p:nvPr/>
          </p:nvSpPr>
          <p:spPr>
            <a:xfrm flipV="1">
              <a:off x="1517226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47" name="Line"/>
            <p:cNvSpPr/>
            <p:nvPr/>
          </p:nvSpPr>
          <p:spPr>
            <a:xfrm flipV="1">
              <a:off x="379306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48" name="Line"/>
            <p:cNvSpPr/>
            <p:nvPr/>
          </p:nvSpPr>
          <p:spPr>
            <a:xfrm flipV="1">
              <a:off x="303445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49" name="Line"/>
            <p:cNvSpPr/>
            <p:nvPr/>
          </p:nvSpPr>
          <p:spPr>
            <a:xfrm flipV="1">
              <a:off x="531029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50" name="Line"/>
            <p:cNvSpPr/>
            <p:nvPr/>
          </p:nvSpPr>
          <p:spPr>
            <a:xfrm flipV="1">
              <a:off x="455167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51" name="Line"/>
            <p:cNvSpPr/>
            <p:nvPr/>
          </p:nvSpPr>
          <p:spPr>
            <a:xfrm flipV="1">
              <a:off x="682751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52" name="Line"/>
            <p:cNvSpPr/>
            <p:nvPr/>
          </p:nvSpPr>
          <p:spPr>
            <a:xfrm flipV="1">
              <a:off x="606890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53" name="Line"/>
            <p:cNvSpPr/>
            <p:nvPr/>
          </p:nvSpPr>
          <p:spPr>
            <a:xfrm flipV="1">
              <a:off x="834474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54" name="Line"/>
            <p:cNvSpPr/>
            <p:nvPr/>
          </p:nvSpPr>
          <p:spPr>
            <a:xfrm flipV="1">
              <a:off x="758613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856" name="time"/>
          <p:cNvSpPr txBox="1"/>
          <p:nvPr/>
        </p:nvSpPr>
        <p:spPr>
          <a:xfrm>
            <a:off x="9435703" y="4652367"/>
            <a:ext cx="84832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857" name="0"/>
          <p:cNvSpPr txBox="1"/>
          <p:nvPr/>
        </p:nvSpPr>
        <p:spPr>
          <a:xfrm>
            <a:off x="273843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grpSp>
        <p:nvGrpSpPr>
          <p:cNvPr id="860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858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59" name="C"/>
            <p:cNvSpPr txBox="1"/>
            <p:nvPr/>
          </p:nvSpPr>
          <p:spPr>
            <a:xfrm>
              <a:off x="677411" y="95251"/>
              <a:ext cx="159588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863" name="Group"/>
          <p:cNvGrpSpPr/>
          <p:nvPr/>
        </p:nvGrpSpPr>
        <p:grpSpPr>
          <a:xfrm>
            <a:off x="5104805" y="2607469"/>
            <a:ext cx="1598414" cy="303609"/>
            <a:chOff x="0" y="0"/>
            <a:chExt cx="2273300" cy="431800"/>
          </a:xfrm>
        </p:grpSpPr>
        <p:sp>
          <p:nvSpPr>
            <p:cNvPr id="861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62" name="E"/>
            <p:cNvSpPr txBox="1"/>
            <p:nvPr/>
          </p:nvSpPr>
          <p:spPr>
            <a:xfrm>
              <a:off x="1063583" y="57151"/>
              <a:ext cx="139071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864" name="1"/>
          <p:cNvSpPr txBox="1"/>
          <p:nvPr/>
        </p:nvSpPr>
        <p:spPr>
          <a:xfrm>
            <a:off x="3274219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865" name="2"/>
          <p:cNvSpPr txBox="1"/>
          <p:nvPr/>
        </p:nvSpPr>
        <p:spPr>
          <a:xfrm>
            <a:off x="381000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866" name="3"/>
          <p:cNvSpPr txBox="1"/>
          <p:nvPr/>
        </p:nvSpPr>
        <p:spPr>
          <a:xfrm>
            <a:off x="433685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867" name="4"/>
          <p:cNvSpPr txBox="1"/>
          <p:nvPr/>
        </p:nvSpPr>
        <p:spPr>
          <a:xfrm>
            <a:off x="4872633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868" name="5"/>
          <p:cNvSpPr txBox="1"/>
          <p:nvPr/>
        </p:nvSpPr>
        <p:spPr>
          <a:xfrm>
            <a:off x="540841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869" name="6"/>
          <p:cNvSpPr txBox="1"/>
          <p:nvPr/>
        </p:nvSpPr>
        <p:spPr>
          <a:xfrm>
            <a:off x="5935266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870" name="7"/>
          <p:cNvSpPr txBox="1"/>
          <p:nvPr/>
        </p:nvSpPr>
        <p:spPr>
          <a:xfrm>
            <a:off x="6471047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871" name="8"/>
          <p:cNvSpPr txBox="1"/>
          <p:nvPr/>
        </p:nvSpPr>
        <p:spPr>
          <a:xfrm>
            <a:off x="700682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872" name="9"/>
          <p:cNvSpPr txBox="1"/>
          <p:nvPr/>
        </p:nvSpPr>
        <p:spPr>
          <a:xfrm>
            <a:off x="754261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873" name="10"/>
          <p:cNvSpPr txBox="1"/>
          <p:nvPr/>
        </p:nvSpPr>
        <p:spPr>
          <a:xfrm>
            <a:off x="799802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874" name="11"/>
          <p:cNvSpPr txBox="1"/>
          <p:nvPr/>
        </p:nvSpPr>
        <p:spPr>
          <a:xfrm>
            <a:off x="860524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877" name="Group"/>
          <p:cNvGrpSpPr/>
          <p:nvPr/>
        </p:nvGrpSpPr>
        <p:grpSpPr>
          <a:xfrm>
            <a:off x="7239000" y="4429125"/>
            <a:ext cx="1598414" cy="303609"/>
            <a:chOff x="0" y="0"/>
            <a:chExt cx="2273300" cy="431800"/>
          </a:xfrm>
        </p:grpSpPr>
        <p:sp>
          <p:nvSpPr>
            <p:cNvPr id="875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76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grpSp>
        <p:nvGrpSpPr>
          <p:cNvPr id="880" name="Group"/>
          <p:cNvGrpSpPr/>
          <p:nvPr/>
        </p:nvGrpSpPr>
        <p:grpSpPr>
          <a:xfrm>
            <a:off x="6176367" y="3973711"/>
            <a:ext cx="2134195" cy="303609"/>
            <a:chOff x="0" y="0"/>
            <a:chExt cx="3035300" cy="431800"/>
          </a:xfrm>
        </p:grpSpPr>
        <p:sp>
          <p:nvSpPr>
            <p:cNvPr id="878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79" name="G"/>
            <p:cNvSpPr txBox="1"/>
            <p:nvPr/>
          </p:nvSpPr>
          <p:spPr>
            <a:xfrm>
              <a:off x="1410259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grpSp>
        <p:nvGrpSpPr>
          <p:cNvPr id="883" name="Group"/>
          <p:cNvGrpSpPr/>
          <p:nvPr/>
        </p:nvGrpSpPr>
        <p:grpSpPr>
          <a:xfrm>
            <a:off x="4569023" y="3062883"/>
            <a:ext cx="2669977" cy="303609"/>
            <a:chOff x="0" y="0"/>
            <a:chExt cx="3797300" cy="431800"/>
          </a:xfrm>
        </p:grpSpPr>
        <p:sp>
          <p:nvSpPr>
            <p:cNvPr id="881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82" name="D"/>
            <p:cNvSpPr txBox="1"/>
            <p:nvPr/>
          </p:nvSpPr>
          <p:spPr>
            <a:xfrm>
              <a:off x="1793709" y="57151"/>
              <a:ext cx="20290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grpSp>
        <p:nvGrpSpPr>
          <p:cNvPr id="886" name="Group"/>
          <p:cNvGrpSpPr/>
          <p:nvPr/>
        </p:nvGrpSpPr>
        <p:grpSpPr>
          <a:xfrm>
            <a:off x="5640586" y="3518297"/>
            <a:ext cx="2134195" cy="303609"/>
            <a:chOff x="0" y="0"/>
            <a:chExt cx="3035300" cy="431800"/>
          </a:xfrm>
        </p:grpSpPr>
        <p:sp>
          <p:nvSpPr>
            <p:cNvPr id="884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85" name="F"/>
            <p:cNvSpPr txBox="1"/>
            <p:nvPr/>
          </p:nvSpPr>
          <p:spPr>
            <a:xfrm>
              <a:off x="1435411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  <p:sp>
        <p:nvSpPr>
          <p:cNvPr id="887" name="Line"/>
          <p:cNvSpPr/>
          <p:nvPr/>
        </p:nvSpPr>
        <p:spPr>
          <a:xfrm>
            <a:off x="2970609" y="6170414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pSp>
        <p:nvGrpSpPr>
          <p:cNvPr id="900" name="Group"/>
          <p:cNvGrpSpPr/>
          <p:nvPr/>
        </p:nvGrpSpPr>
        <p:grpSpPr>
          <a:xfrm>
            <a:off x="2971006" y="5868194"/>
            <a:ext cx="5868989" cy="303610"/>
            <a:chOff x="0" y="0"/>
            <a:chExt cx="8347005" cy="431800"/>
          </a:xfrm>
        </p:grpSpPr>
        <p:sp>
          <p:nvSpPr>
            <p:cNvPr id="888" name="Line"/>
            <p:cNvSpPr/>
            <p:nvPr/>
          </p:nvSpPr>
          <p:spPr>
            <a:xfrm flipV="1">
              <a:off x="75861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89" name="Line"/>
            <p:cNvSpPr/>
            <p:nvPr/>
          </p:nvSpPr>
          <p:spPr>
            <a:xfrm flipV="1">
              <a:off x="0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90" name="Line"/>
            <p:cNvSpPr/>
            <p:nvPr/>
          </p:nvSpPr>
          <p:spPr>
            <a:xfrm flipV="1">
              <a:off x="2275839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91" name="Line"/>
            <p:cNvSpPr/>
            <p:nvPr/>
          </p:nvSpPr>
          <p:spPr>
            <a:xfrm flipV="1">
              <a:off x="151722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92" name="Line"/>
            <p:cNvSpPr/>
            <p:nvPr/>
          </p:nvSpPr>
          <p:spPr>
            <a:xfrm flipV="1">
              <a:off x="379306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93" name="Line"/>
            <p:cNvSpPr/>
            <p:nvPr/>
          </p:nvSpPr>
          <p:spPr>
            <a:xfrm flipV="1">
              <a:off x="303445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94" name="Line"/>
            <p:cNvSpPr/>
            <p:nvPr/>
          </p:nvSpPr>
          <p:spPr>
            <a:xfrm flipV="1">
              <a:off x="531029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95" name="Line"/>
            <p:cNvSpPr/>
            <p:nvPr/>
          </p:nvSpPr>
          <p:spPr>
            <a:xfrm flipV="1">
              <a:off x="455168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96" name="Line"/>
            <p:cNvSpPr/>
            <p:nvPr/>
          </p:nvSpPr>
          <p:spPr>
            <a:xfrm flipV="1">
              <a:off x="682752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97" name="Line"/>
            <p:cNvSpPr/>
            <p:nvPr/>
          </p:nvSpPr>
          <p:spPr>
            <a:xfrm flipV="1">
              <a:off x="6068907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98" name="Line"/>
            <p:cNvSpPr/>
            <p:nvPr/>
          </p:nvSpPr>
          <p:spPr>
            <a:xfrm flipV="1">
              <a:off x="8344747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899" name="Line"/>
            <p:cNvSpPr/>
            <p:nvPr/>
          </p:nvSpPr>
          <p:spPr>
            <a:xfrm flipV="1">
              <a:off x="758613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901" name="Line"/>
          <p:cNvSpPr/>
          <p:nvPr/>
        </p:nvSpPr>
        <p:spPr>
          <a:xfrm>
            <a:off x="2970609" y="5866805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902" name="0"/>
          <p:cNvSpPr txBox="1"/>
          <p:nvPr/>
        </p:nvSpPr>
        <p:spPr>
          <a:xfrm>
            <a:off x="273843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sp>
        <p:nvSpPr>
          <p:cNvPr id="903" name="1"/>
          <p:cNvSpPr txBox="1"/>
          <p:nvPr/>
        </p:nvSpPr>
        <p:spPr>
          <a:xfrm>
            <a:off x="3274219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904" name="2"/>
          <p:cNvSpPr txBox="1"/>
          <p:nvPr/>
        </p:nvSpPr>
        <p:spPr>
          <a:xfrm>
            <a:off x="381000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905" name="3"/>
          <p:cNvSpPr txBox="1"/>
          <p:nvPr/>
        </p:nvSpPr>
        <p:spPr>
          <a:xfrm>
            <a:off x="433685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906" name="4"/>
          <p:cNvSpPr txBox="1"/>
          <p:nvPr/>
        </p:nvSpPr>
        <p:spPr>
          <a:xfrm>
            <a:off x="4872633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907" name="5"/>
          <p:cNvSpPr txBox="1"/>
          <p:nvPr/>
        </p:nvSpPr>
        <p:spPr>
          <a:xfrm>
            <a:off x="540841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908" name="6"/>
          <p:cNvSpPr txBox="1"/>
          <p:nvPr/>
        </p:nvSpPr>
        <p:spPr>
          <a:xfrm>
            <a:off x="5935266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909" name="7"/>
          <p:cNvSpPr txBox="1"/>
          <p:nvPr/>
        </p:nvSpPr>
        <p:spPr>
          <a:xfrm>
            <a:off x="6471047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910" name="8"/>
          <p:cNvSpPr txBox="1"/>
          <p:nvPr/>
        </p:nvSpPr>
        <p:spPr>
          <a:xfrm>
            <a:off x="700682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911" name="9"/>
          <p:cNvSpPr txBox="1"/>
          <p:nvPr/>
        </p:nvSpPr>
        <p:spPr>
          <a:xfrm>
            <a:off x="754261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912" name="10"/>
          <p:cNvSpPr txBox="1"/>
          <p:nvPr/>
        </p:nvSpPr>
        <p:spPr>
          <a:xfrm>
            <a:off x="799802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913" name="11"/>
          <p:cNvSpPr txBox="1"/>
          <p:nvPr/>
        </p:nvSpPr>
        <p:spPr>
          <a:xfrm>
            <a:off x="860524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916" name="Group"/>
          <p:cNvGrpSpPr/>
          <p:nvPr/>
        </p:nvGrpSpPr>
        <p:grpSpPr>
          <a:xfrm>
            <a:off x="3506391" y="5866805"/>
            <a:ext cx="1598414" cy="303609"/>
            <a:chOff x="0" y="0"/>
            <a:chExt cx="2273300" cy="431800"/>
          </a:xfrm>
        </p:grpSpPr>
        <p:sp>
          <p:nvSpPr>
            <p:cNvPr id="914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915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919" name="Group"/>
          <p:cNvGrpSpPr/>
          <p:nvPr/>
        </p:nvGrpSpPr>
        <p:grpSpPr>
          <a:xfrm>
            <a:off x="3515320" y="1232297"/>
            <a:ext cx="1598414" cy="303609"/>
            <a:chOff x="0" y="0"/>
            <a:chExt cx="2273300" cy="431800"/>
          </a:xfrm>
        </p:grpSpPr>
        <p:sp>
          <p:nvSpPr>
            <p:cNvPr id="917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918" name="B"/>
            <p:cNvSpPr txBox="1"/>
            <p:nvPr/>
          </p:nvSpPr>
          <p:spPr>
            <a:xfrm>
              <a:off x="1056826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922" name="Group"/>
          <p:cNvGrpSpPr/>
          <p:nvPr/>
        </p:nvGrpSpPr>
        <p:grpSpPr>
          <a:xfrm>
            <a:off x="2970609" y="2143125"/>
            <a:ext cx="3196828" cy="303609"/>
            <a:chOff x="0" y="0"/>
            <a:chExt cx="4546600" cy="431800"/>
          </a:xfrm>
        </p:grpSpPr>
        <p:sp>
          <p:nvSpPr>
            <p:cNvPr id="920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921" name="A"/>
            <p:cNvSpPr txBox="1"/>
            <p:nvPr/>
          </p:nvSpPr>
          <p:spPr>
            <a:xfrm>
              <a:off x="2183561" y="57151"/>
              <a:ext cx="17782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grpSp>
        <p:nvGrpSpPr>
          <p:cNvPr id="925" name="Group"/>
          <p:cNvGrpSpPr/>
          <p:nvPr/>
        </p:nvGrpSpPr>
        <p:grpSpPr>
          <a:xfrm>
            <a:off x="5104805" y="5866805"/>
            <a:ext cx="1598414" cy="303609"/>
            <a:chOff x="0" y="0"/>
            <a:chExt cx="2273300" cy="431800"/>
          </a:xfrm>
        </p:grpSpPr>
        <p:sp>
          <p:nvSpPr>
            <p:cNvPr id="923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924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926" name="job D is incompatible (do not add to schedule)"/>
          <p:cNvSpPr txBox="1"/>
          <p:nvPr/>
        </p:nvSpPr>
        <p:spPr>
          <a:xfrm>
            <a:off x="1988149" y="5402461"/>
            <a:ext cx="3880871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job D is incompatible (do not add to schedule)</a:t>
            </a:r>
          </a:p>
        </p:txBody>
      </p:sp>
      <p:grpSp>
        <p:nvGrpSpPr>
          <p:cNvPr id="929" name="Group"/>
          <p:cNvGrpSpPr/>
          <p:nvPr/>
        </p:nvGrpSpPr>
        <p:grpSpPr>
          <a:xfrm>
            <a:off x="4569023" y="5866805"/>
            <a:ext cx="2669977" cy="303609"/>
            <a:chOff x="0" y="0"/>
            <a:chExt cx="3797300" cy="431800"/>
          </a:xfrm>
        </p:grpSpPr>
        <p:sp>
          <p:nvSpPr>
            <p:cNvPr id="927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928" name="D"/>
            <p:cNvSpPr txBox="1"/>
            <p:nvPr/>
          </p:nvSpPr>
          <p:spPr>
            <a:xfrm>
              <a:off x="1793709" y="57151"/>
              <a:ext cx="20290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sp>
        <p:nvSpPr>
          <p:cNvPr id="930" name="Line"/>
          <p:cNvSpPr/>
          <p:nvPr/>
        </p:nvSpPr>
        <p:spPr>
          <a:xfrm>
            <a:off x="2961680" y="4732734"/>
            <a:ext cx="6474023" cy="1588"/>
          </a:xfrm>
          <a:prstGeom prst="line">
            <a:avLst/>
          </a:prstGeom>
          <a:ln w="25400">
            <a:solidFill>
              <a:srgbClr val="AAAAAA"/>
            </a:solidFill>
            <a:miter lim="400000"/>
            <a:headEnd type="triangle" len="sm"/>
            <a:tailEnd type="stealth"/>
          </a:ln>
        </p:spPr>
        <p:txBody>
          <a:bodyPr lIns="35719" tIns="35719" rIns="35719" bIns="35719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</p:spTree>
    <p:extLst>
      <p:ext uri="{BB962C8B-B14F-4D97-AF65-F5344CB8AC3E}">
        <p14:creationId xmlns:p14="http://schemas.microsoft.com/office/powerpoint/2010/main" val="3196976899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06904"/>
            <a:ext cx="10515600" cy="764481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Earliest-finish-time-first algorithm demo</a:t>
            </a:r>
          </a:p>
        </p:txBody>
      </p:sp>
      <p:grpSp>
        <p:nvGrpSpPr>
          <p:cNvPr id="948" name="Group"/>
          <p:cNvGrpSpPr/>
          <p:nvPr/>
        </p:nvGrpSpPr>
        <p:grpSpPr>
          <a:xfrm>
            <a:off x="2971006" y="1232495"/>
            <a:ext cx="5868989" cy="3509368"/>
            <a:chOff x="0" y="0"/>
            <a:chExt cx="8347004" cy="4991100"/>
          </a:xfrm>
        </p:grpSpPr>
        <p:sp>
          <p:nvSpPr>
            <p:cNvPr id="936" name="Line"/>
            <p:cNvSpPr/>
            <p:nvPr/>
          </p:nvSpPr>
          <p:spPr>
            <a:xfrm flipV="1">
              <a:off x="75861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37" name="Line"/>
            <p:cNvSpPr/>
            <p:nvPr/>
          </p:nvSpPr>
          <p:spPr>
            <a:xfrm flipV="1">
              <a:off x="0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38" name="Line"/>
            <p:cNvSpPr/>
            <p:nvPr/>
          </p:nvSpPr>
          <p:spPr>
            <a:xfrm flipV="1">
              <a:off x="227583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39" name="Line"/>
            <p:cNvSpPr/>
            <p:nvPr/>
          </p:nvSpPr>
          <p:spPr>
            <a:xfrm flipV="1">
              <a:off x="1517226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40" name="Line"/>
            <p:cNvSpPr/>
            <p:nvPr/>
          </p:nvSpPr>
          <p:spPr>
            <a:xfrm flipV="1">
              <a:off x="379306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41" name="Line"/>
            <p:cNvSpPr/>
            <p:nvPr/>
          </p:nvSpPr>
          <p:spPr>
            <a:xfrm flipV="1">
              <a:off x="303445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42" name="Line"/>
            <p:cNvSpPr/>
            <p:nvPr/>
          </p:nvSpPr>
          <p:spPr>
            <a:xfrm flipV="1">
              <a:off x="531029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43" name="Line"/>
            <p:cNvSpPr/>
            <p:nvPr/>
          </p:nvSpPr>
          <p:spPr>
            <a:xfrm flipV="1">
              <a:off x="455167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44" name="Line"/>
            <p:cNvSpPr/>
            <p:nvPr/>
          </p:nvSpPr>
          <p:spPr>
            <a:xfrm flipV="1">
              <a:off x="682751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45" name="Line"/>
            <p:cNvSpPr/>
            <p:nvPr/>
          </p:nvSpPr>
          <p:spPr>
            <a:xfrm flipV="1">
              <a:off x="606890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46" name="Line"/>
            <p:cNvSpPr/>
            <p:nvPr/>
          </p:nvSpPr>
          <p:spPr>
            <a:xfrm flipV="1">
              <a:off x="834474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47" name="Line"/>
            <p:cNvSpPr/>
            <p:nvPr/>
          </p:nvSpPr>
          <p:spPr>
            <a:xfrm flipV="1">
              <a:off x="758613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949" name="time"/>
          <p:cNvSpPr txBox="1"/>
          <p:nvPr/>
        </p:nvSpPr>
        <p:spPr>
          <a:xfrm>
            <a:off x="9435703" y="4652367"/>
            <a:ext cx="84832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950" name="0"/>
          <p:cNvSpPr txBox="1"/>
          <p:nvPr/>
        </p:nvSpPr>
        <p:spPr>
          <a:xfrm>
            <a:off x="273843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grpSp>
        <p:nvGrpSpPr>
          <p:cNvPr id="953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951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952" name="C"/>
            <p:cNvSpPr txBox="1"/>
            <p:nvPr/>
          </p:nvSpPr>
          <p:spPr>
            <a:xfrm>
              <a:off x="677411" y="95251"/>
              <a:ext cx="159588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956" name="Group"/>
          <p:cNvGrpSpPr/>
          <p:nvPr/>
        </p:nvGrpSpPr>
        <p:grpSpPr>
          <a:xfrm>
            <a:off x="5104805" y="2607469"/>
            <a:ext cx="1598414" cy="303609"/>
            <a:chOff x="0" y="0"/>
            <a:chExt cx="2273300" cy="431800"/>
          </a:xfrm>
        </p:grpSpPr>
        <p:sp>
          <p:nvSpPr>
            <p:cNvPr id="954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955" name="E"/>
            <p:cNvSpPr txBox="1"/>
            <p:nvPr/>
          </p:nvSpPr>
          <p:spPr>
            <a:xfrm>
              <a:off x="1063583" y="57151"/>
              <a:ext cx="139071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957" name="1"/>
          <p:cNvSpPr txBox="1"/>
          <p:nvPr/>
        </p:nvSpPr>
        <p:spPr>
          <a:xfrm>
            <a:off x="3274219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958" name="2"/>
          <p:cNvSpPr txBox="1"/>
          <p:nvPr/>
        </p:nvSpPr>
        <p:spPr>
          <a:xfrm>
            <a:off x="381000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959" name="3"/>
          <p:cNvSpPr txBox="1"/>
          <p:nvPr/>
        </p:nvSpPr>
        <p:spPr>
          <a:xfrm>
            <a:off x="433685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960" name="4"/>
          <p:cNvSpPr txBox="1"/>
          <p:nvPr/>
        </p:nvSpPr>
        <p:spPr>
          <a:xfrm>
            <a:off x="4872633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961" name="5"/>
          <p:cNvSpPr txBox="1"/>
          <p:nvPr/>
        </p:nvSpPr>
        <p:spPr>
          <a:xfrm>
            <a:off x="540841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962" name="6"/>
          <p:cNvSpPr txBox="1"/>
          <p:nvPr/>
        </p:nvSpPr>
        <p:spPr>
          <a:xfrm>
            <a:off x="5935266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963" name="7"/>
          <p:cNvSpPr txBox="1"/>
          <p:nvPr/>
        </p:nvSpPr>
        <p:spPr>
          <a:xfrm>
            <a:off x="6471047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964" name="8"/>
          <p:cNvSpPr txBox="1"/>
          <p:nvPr/>
        </p:nvSpPr>
        <p:spPr>
          <a:xfrm>
            <a:off x="700682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965" name="9"/>
          <p:cNvSpPr txBox="1"/>
          <p:nvPr/>
        </p:nvSpPr>
        <p:spPr>
          <a:xfrm>
            <a:off x="754261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966" name="10"/>
          <p:cNvSpPr txBox="1"/>
          <p:nvPr/>
        </p:nvSpPr>
        <p:spPr>
          <a:xfrm>
            <a:off x="799802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967" name="11"/>
          <p:cNvSpPr txBox="1"/>
          <p:nvPr/>
        </p:nvSpPr>
        <p:spPr>
          <a:xfrm>
            <a:off x="860524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970" name="Group"/>
          <p:cNvGrpSpPr/>
          <p:nvPr/>
        </p:nvGrpSpPr>
        <p:grpSpPr>
          <a:xfrm>
            <a:off x="7239000" y="4429125"/>
            <a:ext cx="1598414" cy="303609"/>
            <a:chOff x="0" y="0"/>
            <a:chExt cx="2273300" cy="431800"/>
          </a:xfrm>
        </p:grpSpPr>
        <p:sp>
          <p:nvSpPr>
            <p:cNvPr id="968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969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grpSp>
        <p:nvGrpSpPr>
          <p:cNvPr id="973" name="Group"/>
          <p:cNvGrpSpPr/>
          <p:nvPr/>
        </p:nvGrpSpPr>
        <p:grpSpPr>
          <a:xfrm>
            <a:off x="6176367" y="3973711"/>
            <a:ext cx="2134195" cy="303609"/>
            <a:chOff x="0" y="0"/>
            <a:chExt cx="3035300" cy="431800"/>
          </a:xfrm>
        </p:grpSpPr>
        <p:sp>
          <p:nvSpPr>
            <p:cNvPr id="971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972" name="G"/>
            <p:cNvSpPr txBox="1"/>
            <p:nvPr/>
          </p:nvSpPr>
          <p:spPr>
            <a:xfrm>
              <a:off x="1410259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grpSp>
        <p:nvGrpSpPr>
          <p:cNvPr id="976" name="Group"/>
          <p:cNvGrpSpPr/>
          <p:nvPr/>
        </p:nvGrpSpPr>
        <p:grpSpPr>
          <a:xfrm>
            <a:off x="4569023" y="3062883"/>
            <a:ext cx="2669977" cy="303609"/>
            <a:chOff x="0" y="0"/>
            <a:chExt cx="3797300" cy="431800"/>
          </a:xfrm>
        </p:grpSpPr>
        <p:sp>
          <p:nvSpPr>
            <p:cNvPr id="974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975" name="D"/>
            <p:cNvSpPr txBox="1"/>
            <p:nvPr/>
          </p:nvSpPr>
          <p:spPr>
            <a:xfrm>
              <a:off x="1799290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grpSp>
        <p:nvGrpSpPr>
          <p:cNvPr id="979" name="Group"/>
          <p:cNvGrpSpPr/>
          <p:nvPr/>
        </p:nvGrpSpPr>
        <p:grpSpPr>
          <a:xfrm>
            <a:off x="5640586" y="3518297"/>
            <a:ext cx="2134195" cy="303609"/>
            <a:chOff x="0" y="0"/>
            <a:chExt cx="3035300" cy="431800"/>
          </a:xfrm>
        </p:grpSpPr>
        <p:sp>
          <p:nvSpPr>
            <p:cNvPr id="977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978" name="F"/>
            <p:cNvSpPr txBox="1"/>
            <p:nvPr/>
          </p:nvSpPr>
          <p:spPr>
            <a:xfrm>
              <a:off x="1435411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  <p:sp>
        <p:nvSpPr>
          <p:cNvPr id="980" name="Line"/>
          <p:cNvSpPr/>
          <p:nvPr/>
        </p:nvSpPr>
        <p:spPr>
          <a:xfrm>
            <a:off x="2970609" y="6170414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pSp>
        <p:nvGrpSpPr>
          <p:cNvPr id="993" name="Group"/>
          <p:cNvGrpSpPr/>
          <p:nvPr/>
        </p:nvGrpSpPr>
        <p:grpSpPr>
          <a:xfrm>
            <a:off x="2971006" y="5868194"/>
            <a:ext cx="5868989" cy="303610"/>
            <a:chOff x="0" y="0"/>
            <a:chExt cx="8347005" cy="431800"/>
          </a:xfrm>
        </p:grpSpPr>
        <p:sp>
          <p:nvSpPr>
            <p:cNvPr id="981" name="Line"/>
            <p:cNvSpPr/>
            <p:nvPr/>
          </p:nvSpPr>
          <p:spPr>
            <a:xfrm flipV="1">
              <a:off x="75861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82" name="Line"/>
            <p:cNvSpPr/>
            <p:nvPr/>
          </p:nvSpPr>
          <p:spPr>
            <a:xfrm flipV="1">
              <a:off x="0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83" name="Line"/>
            <p:cNvSpPr/>
            <p:nvPr/>
          </p:nvSpPr>
          <p:spPr>
            <a:xfrm flipV="1">
              <a:off x="2275839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84" name="Line"/>
            <p:cNvSpPr/>
            <p:nvPr/>
          </p:nvSpPr>
          <p:spPr>
            <a:xfrm flipV="1">
              <a:off x="151722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85" name="Line"/>
            <p:cNvSpPr/>
            <p:nvPr/>
          </p:nvSpPr>
          <p:spPr>
            <a:xfrm flipV="1">
              <a:off x="379306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86" name="Line"/>
            <p:cNvSpPr/>
            <p:nvPr/>
          </p:nvSpPr>
          <p:spPr>
            <a:xfrm flipV="1">
              <a:off x="303445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87" name="Line"/>
            <p:cNvSpPr/>
            <p:nvPr/>
          </p:nvSpPr>
          <p:spPr>
            <a:xfrm flipV="1">
              <a:off x="531029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88" name="Line"/>
            <p:cNvSpPr/>
            <p:nvPr/>
          </p:nvSpPr>
          <p:spPr>
            <a:xfrm flipV="1">
              <a:off x="455168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89" name="Line"/>
            <p:cNvSpPr/>
            <p:nvPr/>
          </p:nvSpPr>
          <p:spPr>
            <a:xfrm flipV="1">
              <a:off x="682752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90" name="Line"/>
            <p:cNvSpPr/>
            <p:nvPr/>
          </p:nvSpPr>
          <p:spPr>
            <a:xfrm flipV="1">
              <a:off x="6068907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91" name="Line"/>
            <p:cNvSpPr/>
            <p:nvPr/>
          </p:nvSpPr>
          <p:spPr>
            <a:xfrm flipV="1">
              <a:off x="8344747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992" name="Line"/>
            <p:cNvSpPr/>
            <p:nvPr/>
          </p:nvSpPr>
          <p:spPr>
            <a:xfrm flipV="1">
              <a:off x="758613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994" name="Line"/>
          <p:cNvSpPr/>
          <p:nvPr/>
        </p:nvSpPr>
        <p:spPr>
          <a:xfrm>
            <a:off x="2970609" y="5866805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995" name="0"/>
          <p:cNvSpPr txBox="1"/>
          <p:nvPr/>
        </p:nvSpPr>
        <p:spPr>
          <a:xfrm>
            <a:off x="273843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sp>
        <p:nvSpPr>
          <p:cNvPr id="996" name="1"/>
          <p:cNvSpPr txBox="1"/>
          <p:nvPr/>
        </p:nvSpPr>
        <p:spPr>
          <a:xfrm>
            <a:off x="3274219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997" name="2"/>
          <p:cNvSpPr txBox="1"/>
          <p:nvPr/>
        </p:nvSpPr>
        <p:spPr>
          <a:xfrm>
            <a:off x="381000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998" name="3"/>
          <p:cNvSpPr txBox="1"/>
          <p:nvPr/>
        </p:nvSpPr>
        <p:spPr>
          <a:xfrm>
            <a:off x="433685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999" name="4"/>
          <p:cNvSpPr txBox="1"/>
          <p:nvPr/>
        </p:nvSpPr>
        <p:spPr>
          <a:xfrm>
            <a:off x="4872633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000" name="5"/>
          <p:cNvSpPr txBox="1"/>
          <p:nvPr/>
        </p:nvSpPr>
        <p:spPr>
          <a:xfrm>
            <a:off x="540841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001" name="6"/>
          <p:cNvSpPr txBox="1"/>
          <p:nvPr/>
        </p:nvSpPr>
        <p:spPr>
          <a:xfrm>
            <a:off x="5935266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002" name="7"/>
          <p:cNvSpPr txBox="1"/>
          <p:nvPr/>
        </p:nvSpPr>
        <p:spPr>
          <a:xfrm>
            <a:off x="6471047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003" name="8"/>
          <p:cNvSpPr txBox="1"/>
          <p:nvPr/>
        </p:nvSpPr>
        <p:spPr>
          <a:xfrm>
            <a:off x="700682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004" name="9"/>
          <p:cNvSpPr txBox="1"/>
          <p:nvPr/>
        </p:nvSpPr>
        <p:spPr>
          <a:xfrm>
            <a:off x="754261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005" name="10"/>
          <p:cNvSpPr txBox="1"/>
          <p:nvPr/>
        </p:nvSpPr>
        <p:spPr>
          <a:xfrm>
            <a:off x="799802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006" name="11"/>
          <p:cNvSpPr txBox="1"/>
          <p:nvPr/>
        </p:nvSpPr>
        <p:spPr>
          <a:xfrm>
            <a:off x="860524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009" name="Group"/>
          <p:cNvGrpSpPr/>
          <p:nvPr/>
        </p:nvGrpSpPr>
        <p:grpSpPr>
          <a:xfrm>
            <a:off x="3506391" y="5866805"/>
            <a:ext cx="1598414" cy="303609"/>
            <a:chOff x="0" y="0"/>
            <a:chExt cx="2273300" cy="431800"/>
          </a:xfrm>
        </p:grpSpPr>
        <p:sp>
          <p:nvSpPr>
            <p:cNvPr id="1007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008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1012" name="Group"/>
          <p:cNvGrpSpPr/>
          <p:nvPr/>
        </p:nvGrpSpPr>
        <p:grpSpPr>
          <a:xfrm>
            <a:off x="3515320" y="1232297"/>
            <a:ext cx="1598414" cy="303609"/>
            <a:chOff x="0" y="0"/>
            <a:chExt cx="2273300" cy="431800"/>
          </a:xfrm>
        </p:grpSpPr>
        <p:sp>
          <p:nvSpPr>
            <p:cNvPr id="1010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011" name="B"/>
            <p:cNvSpPr txBox="1"/>
            <p:nvPr/>
          </p:nvSpPr>
          <p:spPr>
            <a:xfrm>
              <a:off x="1056826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1015" name="Group"/>
          <p:cNvGrpSpPr/>
          <p:nvPr/>
        </p:nvGrpSpPr>
        <p:grpSpPr>
          <a:xfrm>
            <a:off x="2970609" y="2143125"/>
            <a:ext cx="3196828" cy="303609"/>
            <a:chOff x="0" y="0"/>
            <a:chExt cx="4546600" cy="431800"/>
          </a:xfrm>
        </p:grpSpPr>
        <p:sp>
          <p:nvSpPr>
            <p:cNvPr id="1013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014" name="A"/>
            <p:cNvSpPr txBox="1"/>
            <p:nvPr/>
          </p:nvSpPr>
          <p:spPr>
            <a:xfrm>
              <a:off x="2183561" y="57151"/>
              <a:ext cx="17782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grpSp>
        <p:nvGrpSpPr>
          <p:cNvPr id="1018" name="Group"/>
          <p:cNvGrpSpPr/>
          <p:nvPr/>
        </p:nvGrpSpPr>
        <p:grpSpPr>
          <a:xfrm>
            <a:off x="5104805" y="5866805"/>
            <a:ext cx="1598414" cy="303609"/>
            <a:chOff x="0" y="0"/>
            <a:chExt cx="2273300" cy="431800"/>
          </a:xfrm>
        </p:grpSpPr>
        <p:sp>
          <p:nvSpPr>
            <p:cNvPr id="1016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017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1019" name="Line"/>
          <p:cNvSpPr/>
          <p:nvPr/>
        </p:nvSpPr>
        <p:spPr>
          <a:xfrm>
            <a:off x="2961680" y="4732734"/>
            <a:ext cx="6474023" cy="1588"/>
          </a:xfrm>
          <a:prstGeom prst="line">
            <a:avLst/>
          </a:prstGeom>
          <a:ln w="25400">
            <a:solidFill>
              <a:srgbClr val="AAAAAA"/>
            </a:solidFill>
            <a:miter lim="400000"/>
            <a:headEnd type="triangle" len="sm"/>
            <a:tailEnd type="stealth"/>
          </a:ln>
        </p:spPr>
        <p:txBody>
          <a:bodyPr lIns="35719" tIns="35719" rIns="35719" bIns="35719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</p:spTree>
    <p:extLst>
      <p:ext uri="{BB962C8B-B14F-4D97-AF65-F5344CB8AC3E}">
        <p14:creationId xmlns:p14="http://schemas.microsoft.com/office/powerpoint/2010/main" val="2864563022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22367"/>
            <a:ext cx="10515600" cy="764481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Earliest-finish-time-first algorithm demo</a:t>
            </a:r>
          </a:p>
        </p:txBody>
      </p:sp>
      <p:grpSp>
        <p:nvGrpSpPr>
          <p:cNvPr id="1037" name="Group"/>
          <p:cNvGrpSpPr/>
          <p:nvPr/>
        </p:nvGrpSpPr>
        <p:grpSpPr>
          <a:xfrm>
            <a:off x="2971006" y="1232495"/>
            <a:ext cx="5868989" cy="3509368"/>
            <a:chOff x="0" y="0"/>
            <a:chExt cx="8347004" cy="4991100"/>
          </a:xfrm>
        </p:grpSpPr>
        <p:sp>
          <p:nvSpPr>
            <p:cNvPr id="1025" name="Line"/>
            <p:cNvSpPr/>
            <p:nvPr/>
          </p:nvSpPr>
          <p:spPr>
            <a:xfrm flipV="1">
              <a:off x="75861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26" name="Line"/>
            <p:cNvSpPr/>
            <p:nvPr/>
          </p:nvSpPr>
          <p:spPr>
            <a:xfrm flipV="1">
              <a:off x="0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27" name="Line"/>
            <p:cNvSpPr/>
            <p:nvPr/>
          </p:nvSpPr>
          <p:spPr>
            <a:xfrm flipV="1">
              <a:off x="227583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28" name="Line"/>
            <p:cNvSpPr/>
            <p:nvPr/>
          </p:nvSpPr>
          <p:spPr>
            <a:xfrm flipV="1">
              <a:off x="1517226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29" name="Line"/>
            <p:cNvSpPr/>
            <p:nvPr/>
          </p:nvSpPr>
          <p:spPr>
            <a:xfrm flipV="1">
              <a:off x="379306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30" name="Line"/>
            <p:cNvSpPr/>
            <p:nvPr/>
          </p:nvSpPr>
          <p:spPr>
            <a:xfrm flipV="1">
              <a:off x="303445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31" name="Line"/>
            <p:cNvSpPr/>
            <p:nvPr/>
          </p:nvSpPr>
          <p:spPr>
            <a:xfrm flipV="1">
              <a:off x="531029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32" name="Line"/>
            <p:cNvSpPr/>
            <p:nvPr/>
          </p:nvSpPr>
          <p:spPr>
            <a:xfrm flipV="1">
              <a:off x="455167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33" name="Line"/>
            <p:cNvSpPr/>
            <p:nvPr/>
          </p:nvSpPr>
          <p:spPr>
            <a:xfrm flipV="1">
              <a:off x="682751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34" name="Line"/>
            <p:cNvSpPr/>
            <p:nvPr/>
          </p:nvSpPr>
          <p:spPr>
            <a:xfrm flipV="1">
              <a:off x="606890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35" name="Line"/>
            <p:cNvSpPr/>
            <p:nvPr/>
          </p:nvSpPr>
          <p:spPr>
            <a:xfrm flipV="1">
              <a:off x="834474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36" name="Line"/>
            <p:cNvSpPr/>
            <p:nvPr/>
          </p:nvSpPr>
          <p:spPr>
            <a:xfrm flipV="1">
              <a:off x="758613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038" name="time"/>
          <p:cNvSpPr txBox="1"/>
          <p:nvPr/>
        </p:nvSpPr>
        <p:spPr>
          <a:xfrm>
            <a:off x="9435703" y="4652367"/>
            <a:ext cx="84832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1039" name="0"/>
          <p:cNvSpPr txBox="1"/>
          <p:nvPr/>
        </p:nvSpPr>
        <p:spPr>
          <a:xfrm>
            <a:off x="273843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grpSp>
        <p:nvGrpSpPr>
          <p:cNvPr id="1042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1040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041" name="C"/>
            <p:cNvSpPr txBox="1"/>
            <p:nvPr/>
          </p:nvSpPr>
          <p:spPr>
            <a:xfrm>
              <a:off x="677411" y="95251"/>
              <a:ext cx="159588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1045" name="Group"/>
          <p:cNvGrpSpPr/>
          <p:nvPr/>
        </p:nvGrpSpPr>
        <p:grpSpPr>
          <a:xfrm>
            <a:off x="5104805" y="2607469"/>
            <a:ext cx="1598414" cy="303609"/>
            <a:chOff x="0" y="0"/>
            <a:chExt cx="2273300" cy="431800"/>
          </a:xfrm>
        </p:grpSpPr>
        <p:sp>
          <p:nvSpPr>
            <p:cNvPr id="1043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044" name="E"/>
            <p:cNvSpPr txBox="1"/>
            <p:nvPr/>
          </p:nvSpPr>
          <p:spPr>
            <a:xfrm>
              <a:off x="1063583" y="57151"/>
              <a:ext cx="139071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1046" name="1"/>
          <p:cNvSpPr txBox="1"/>
          <p:nvPr/>
        </p:nvSpPr>
        <p:spPr>
          <a:xfrm>
            <a:off x="3274219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1047" name="2"/>
          <p:cNvSpPr txBox="1"/>
          <p:nvPr/>
        </p:nvSpPr>
        <p:spPr>
          <a:xfrm>
            <a:off x="381000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1048" name="3"/>
          <p:cNvSpPr txBox="1"/>
          <p:nvPr/>
        </p:nvSpPr>
        <p:spPr>
          <a:xfrm>
            <a:off x="433685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1049" name="4"/>
          <p:cNvSpPr txBox="1"/>
          <p:nvPr/>
        </p:nvSpPr>
        <p:spPr>
          <a:xfrm>
            <a:off x="4872633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050" name="5"/>
          <p:cNvSpPr txBox="1"/>
          <p:nvPr/>
        </p:nvSpPr>
        <p:spPr>
          <a:xfrm>
            <a:off x="540841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051" name="6"/>
          <p:cNvSpPr txBox="1"/>
          <p:nvPr/>
        </p:nvSpPr>
        <p:spPr>
          <a:xfrm>
            <a:off x="5935266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052" name="7"/>
          <p:cNvSpPr txBox="1"/>
          <p:nvPr/>
        </p:nvSpPr>
        <p:spPr>
          <a:xfrm>
            <a:off x="6471047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053" name="8"/>
          <p:cNvSpPr txBox="1"/>
          <p:nvPr/>
        </p:nvSpPr>
        <p:spPr>
          <a:xfrm>
            <a:off x="700682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054" name="9"/>
          <p:cNvSpPr txBox="1"/>
          <p:nvPr/>
        </p:nvSpPr>
        <p:spPr>
          <a:xfrm>
            <a:off x="754261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055" name="10"/>
          <p:cNvSpPr txBox="1"/>
          <p:nvPr/>
        </p:nvSpPr>
        <p:spPr>
          <a:xfrm>
            <a:off x="799802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056" name="11"/>
          <p:cNvSpPr txBox="1"/>
          <p:nvPr/>
        </p:nvSpPr>
        <p:spPr>
          <a:xfrm>
            <a:off x="860524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059" name="Group"/>
          <p:cNvGrpSpPr/>
          <p:nvPr/>
        </p:nvGrpSpPr>
        <p:grpSpPr>
          <a:xfrm>
            <a:off x="7239000" y="4429125"/>
            <a:ext cx="1598414" cy="303609"/>
            <a:chOff x="0" y="0"/>
            <a:chExt cx="2273300" cy="431800"/>
          </a:xfrm>
        </p:grpSpPr>
        <p:sp>
          <p:nvSpPr>
            <p:cNvPr id="1057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058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grpSp>
        <p:nvGrpSpPr>
          <p:cNvPr id="1062" name="Group"/>
          <p:cNvGrpSpPr/>
          <p:nvPr/>
        </p:nvGrpSpPr>
        <p:grpSpPr>
          <a:xfrm>
            <a:off x="6176367" y="3973711"/>
            <a:ext cx="2134195" cy="303609"/>
            <a:chOff x="0" y="0"/>
            <a:chExt cx="3035300" cy="431800"/>
          </a:xfrm>
        </p:grpSpPr>
        <p:sp>
          <p:nvSpPr>
            <p:cNvPr id="1060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061" name="G"/>
            <p:cNvSpPr txBox="1"/>
            <p:nvPr/>
          </p:nvSpPr>
          <p:spPr>
            <a:xfrm>
              <a:off x="1410259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grpSp>
        <p:nvGrpSpPr>
          <p:cNvPr id="1065" name="Group"/>
          <p:cNvGrpSpPr/>
          <p:nvPr/>
        </p:nvGrpSpPr>
        <p:grpSpPr>
          <a:xfrm>
            <a:off x="4569023" y="3062883"/>
            <a:ext cx="2669977" cy="303609"/>
            <a:chOff x="0" y="0"/>
            <a:chExt cx="3797300" cy="431800"/>
          </a:xfrm>
        </p:grpSpPr>
        <p:sp>
          <p:nvSpPr>
            <p:cNvPr id="1063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064" name="D"/>
            <p:cNvSpPr txBox="1"/>
            <p:nvPr/>
          </p:nvSpPr>
          <p:spPr>
            <a:xfrm>
              <a:off x="1799290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grpSp>
        <p:nvGrpSpPr>
          <p:cNvPr id="1068" name="Group"/>
          <p:cNvGrpSpPr/>
          <p:nvPr/>
        </p:nvGrpSpPr>
        <p:grpSpPr>
          <a:xfrm>
            <a:off x="5640586" y="3518297"/>
            <a:ext cx="2134195" cy="303609"/>
            <a:chOff x="0" y="0"/>
            <a:chExt cx="3035300" cy="431800"/>
          </a:xfrm>
        </p:grpSpPr>
        <p:sp>
          <p:nvSpPr>
            <p:cNvPr id="1066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067" name="F"/>
            <p:cNvSpPr txBox="1"/>
            <p:nvPr/>
          </p:nvSpPr>
          <p:spPr>
            <a:xfrm>
              <a:off x="1435411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  <p:sp>
        <p:nvSpPr>
          <p:cNvPr id="1069" name="Line"/>
          <p:cNvSpPr/>
          <p:nvPr/>
        </p:nvSpPr>
        <p:spPr>
          <a:xfrm>
            <a:off x="2970609" y="6170414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pSp>
        <p:nvGrpSpPr>
          <p:cNvPr id="1082" name="Group"/>
          <p:cNvGrpSpPr/>
          <p:nvPr/>
        </p:nvGrpSpPr>
        <p:grpSpPr>
          <a:xfrm>
            <a:off x="2971006" y="5868194"/>
            <a:ext cx="5868989" cy="303610"/>
            <a:chOff x="0" y="0"/>
            <a:chExt cx="8347005" cy="431800"/>
          </a:xfrm>
        </p:grpSpPr>
        <p:sp>
          <p:nvSpPr>
            <p:cNvPr id="1070" name="Line"/>
            <p:cNvSpPr/>
            <p:nvPr/>
          </p:nvSpPr>
          <p:spPr>
            <a:xfrm flipV="1">
              <a:off x="75861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71" name="Line"/>
            <p:cNvSpPr/>
            <p:nvPr/>
          </p:nvSpPr>
          <p:spPr>
            <a:xfrm flipV="1">
              <a:off x="0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72" name="Line"/>
            <p:cNvSpPr/>
            <p:nvPr/>
          </p:nvSpPr>
          <p:spPr>
            <a:xfrm flipV="1">
              <a:off x="2275839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73" name="Line"/>
            <p:cNvSpPr/>
            <p:nvPr/>
          </p:nvSpPr>
          <p:spPr>
            <a:xfrm flipV="1">
              <a:off x="151722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74" name="Line"/>
            <p:cNvSpPr/>
            <p:nvPr/>
          </p:nvSpPr>
          <p:spPr>
            <a:xfrm flipV="1">
              <a:off x="379306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75" name="Line"/>
            <p:cNvSpPr/>
            <p:nvPr/>
          </p:nvSpPr>
          <p:spPr>
            <a:xfrm flipV="1">
              <a:off x="303445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76" name="Line"/>
            <p:cNvSpPr/>
            <p:nvPr/>
          </p:nvSpPr>
          <p:spPr>
            <a:xfrm flipV="1">
              <a:off x="531029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77" name="Line"/>
            <p:cNvSpPr/>
            <p:nvPr/>
          </p:nvSpPr>
          <p:spPr>
            <a:xfrm flipV="1">
              <a:off x="455168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78" name="Line"/>
            <p:cNvSpPr/>
            <p:nvPr/>
          </p:nvSpPr>
          <p:spPr>
            <a:xfrm flipV="1">
              <a:off x="682752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79" name="Line"/>
            <p:cNvSpPr/>
            <p:nvPr/>
          </p:nvSpPr>
          <p:spPr>
            <a:xfrm flipV="1">
              <a:off x="6068907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80" name="Line"/>
            <p:cNvSpPr/>
            <p:nvPr/>
          </p:nvSpPr>
          <p:spPr>
            <a:xfrm flipV="1">
              <a:off x="8344747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081" name="Line"/>
            <p:cNvSpPr/>
            <p:nvPr/>
          </p:nvSpPr>
          <p:spPr>
            <a:xfrm flipV="1">
              <a:off x="758613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083" name="Line"/>
          <p:cNvSpPr/>
          <p:nvPr/>
        </p:nvSpPr>
        <p:spPr>
          <a:xfrm>
            <a:off x="2970609" y="5866805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084" name="0"/>
          <p:cNvSpPr txBox="1"/>
          <p:nvPr/>
        </p:nvSpPr>
        <p:spPr>
          <a:xfrm>
            <a:off x="273843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sp>
        <p:nvSpPr>
          <p:cNvPr id="1085" name="1"/>
          <p:cNvSpPr txBox="1"/>
          <p:nvPr/>
        </p:nvSpPr>
        <p:spPr>
          <a:xfrm>
            <a:off x="3274219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1086" name="2"/>
          <p:cNvSpPr txBox="1"/>
          <p:nvPr/>
        </p:nvSpPr>
        <p:spPr>
          <a:xfrm>
            <a:off x="381000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1087" name="3"/>
          <p:cNvSpPr txBox="1"/>
          <p:nvPr/>
        </p:nvSpPr>
        <p:spPr>
          <a:xfrm>
            <a:off x="433685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1088" name="4"/>
          <p:cNvSpPr txBox="1"/>
          <p:nvPr/>
        </p:nvSpPr>
        <p:spPr>
          <a:xfrm>
            <a:off x="4872633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089" name="5"/>
          <p:cNvSpPr txBox="1"/>
          <p:nvPr/>
        </p:nvSpPr>
        <p:spPr>
          <a:xfrm>
            <a:off x="540841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090" name="6"/>
          <p:cNvSpPr txBox="1"/>
          <p:nvPr/>
        </p:nvSpPr>
        <p:spPr>
          <a:xfrm>
            <a:off x="5935266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091" name="7"/>
          <p:cNvSpPr txBox="1"/>
          <p:nvPr/>
        </p:nvSpPr>
        <p:spPr>
          <a:xfrm>
            <a:off x="6471047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092" name="8"/>
          <p:cNvSpPr txBox="1"/>
          <p:nvPr/>
        </p:nvSpPr>
        <p:spPr>
          <a:xfrm>
            <a:off x="700682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093" name="9"/>
          <p:cNvSpPr txBox="1"/>
          <p:nvPr/>
        </p:nvSpPr>
        <p:spPr>
          <a:xfrm>
            <a:off x="754261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094" name="10"/>
          <p:cNvSpPr txBox="1"/>
          <p:nvPr/>
        </p:nvSpPr>
        <p:spPr>
          <a:xfrm>
            <a:off x="799802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095" name="11"/>
          <p:cNvSpPr txBox="1"/>
          <p:nvPr/>
        </p:nvSpPr>
        <p:spPr>
          <a:xfrm>
            <a:off x="860524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098" name="Group"/>
          <p:cNvGrpSpPr/>
          <p:nvPr/>
        </p:nvGrpSpPr>
        <p:grpSpPr>
          <a:xfrm>
            <a:off x="3506391" y="5866805"/>
            <a:ext cx="1598414" cy="303609"/>
            <a:chOff x="0" y="0"/>
            <a:chExt cx="2273300" cy="431800"/>
          </a:xfrm>
        </p:grpSpPr>
        <p:sp>
          <p:nvSpPr>
            <p:cNvPr id="1096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097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1101" name="Group"/>
          <p:cNvGrpSpPr/>
          <p:nvPr/>
        </p:nvGrpSpPr>
        <p:grpSpPr>
          <a:xfrm>
            <a:off x="3515320" y="1232297"/>
            <a:ext cx="1598414" cy="303609"/>
            <a:chOff x="0" y="0"/>
            <a:chExt cx="2273300" cy="431800"/>
          </a:xfrm>
        </p:grpSpPr>
        <p:sp>
          <p:nvSpPr>
            <p:cNvPr id="1099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100" name="B"/>
            <p:cNvSpPr txBox="1"/>
            <p:nvPr/>
          </p:nvSpPr>
          <p:spPr>
            <a:xfrm>
              <a:off x="1056826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1104" name="Group"/>
          <p:cNvGrpSpPr/>
          <p:nvPr/>
        </p:nvGrpSpPr>
        <p:grpSpPr>
          <a:xfrm>
            <a:off x="2970609" y="2143125"/>
            <a:ext cx="3196828" cy="303609"/>
            <a:chOff x="0" y="0"/>
            <a:chExt cx="4546600" cy="431800"/>
          </a:xfrm>
        </p:grpSpPr>
        <p:sp>
          <p:nvSpPr>
            <p:cNvPr id="1102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103" name="A"/>
            <p:cNvSpPr txBox="1"/>
            <p:nvPr/>
          </p:nvSpPr>
          <p:spPr>
            <a:xfrm>
              <a:off x="2183561" y="57151"/>
              <a:ext cx="17782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grpSp>
        <p:nvGrpSpPr>
          <p:cNvPr id="1107" name="Group"/>
          <p:cNvGrpSpPr/>
          <p:nvPr/>
        </p:nvGrpSpPr>
        <p:grpSpPr>
          <a:xfrm>
            <a:off x="5104805" y="5866805"/>
            <a:ext cx="1598414" cy="303609"/>
            <a:chOff x="0" y="0"/>
            <a:chExt cx="2273300" cy="431800"/>
          </a:xfrm>
        </p:grpSpPr>
        <p:sp>
          <p:nvSpPr>
            <p:cNvPr id="1105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106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1108" name="job F is incompatible (do not add to schedule)"/>
          <p:cNvSpPr txBox="1"/>
          <p:nvPr/>
        </p:nvSpPr>
        <p:spPr>
          <a:xfrm>
            <a:off x="1988149" y="5402461"/>
            <a:ext cx="3845605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job F is incompatible (do not add to schedule)</a:t>
            </a:r>
          </a:p>
        </p:txBody>
      </p:sp>
      <p:grpSp>
        <p:nvGrpSpPr>
          <p:cNvPr id="1111" name="Group"/>
          <p:cNvGrpSpPr/>
          <p:nvPr/>
        </p:nvGrpSpPr>
        <p:grpSpPr>
          <a:xfrm>
            <a:off x="5640586" y="5866805"/>
            <a:ext cx="2134195" cy="303609"/>
            <a:chOff x="0" y="0"/>
            <a:chExt cx="3035300" cy="431800"/>
          </a:xfrm>
        </p:grpSpPr>
        <p:sp>
          <p:nvSpPr>
            <p:cNvPr id="1109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110" name="F"/>
            <p:cNvSpPr txBox="1"/>
            <p:nvPr/>
          </p:nvSpPr>
          <p:spPr>
            <a:xfrm>
              <a:off x="1435411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  <p:sp>
        <p:nvSpPr>
          <p:cNvPr id="1112" name="Line"/>
          <p:cNvSpPr/>
          <p:nvPr/>
        </p:nvSpPr>
        <p:spPr>
          <a:xfrm>
            <a:off x="2961680" y="4732734"/>
            <a:ext cx="6474023" cy="1588"/>
          </a:xfrm>
          <a:prstGeom prst="line">
            <a:avLst/>
          </a:prstGeom>
          <a:ln w="25400">
            <a:solidFill>
              <a:srgbClr val="AAAAAA"/>
            </a:solidFill>
            <a:miter lim="400000"/>
            <a:headEnd type="triangle" len="sm"/>
            <a:tailEnd type="stealth"/>
          </a:ln>
        </p:spPr>
        <p:txBody>
          <a:bodyPr lIns="35719" tIns="35719" rIns="35719" bIns="35719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</p:spTree>
    <p:extLst>
      <p:ext uri="{BB962C8B-B14F-4D97-AF65-F5344CB8AC3E}">
        <p14:creationId xmlns:p14="http://schemas.microsoft.com/office/powerpoint/2010/main" val="2955875406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19436"/>
            <a:ext cx="10515600" cy="754330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Earliest-finish-time-first algorithm demo</a:t>
            </a:r>
          </a:p>
        </p:txBody>
      </p:sp>
      <p:grpSp>
        <p:nvGrpSpPr>
          <p:cNvPr id="1130" name="Group"/>
          <p:cNvGrpSpPr/>
          <p:nvPr/>
        </p:nvGrpSpPr>
        <p:grpSpPr>
          <a:xfrm>
            <a:off x="2971006" y="1232495"/>
            <a:ext cx="5868989" cy="3509368"/>
            <a:chOff x="0" y="0"/>
            <a:chExt cx="8347004" cy="4991100"/>
          </a:xfrm>
        </p:grpSpPr>
        <p:sp>
          <p:nvSpPr>
            <p:cNvPr id="1118" name="Line"/>
            <p:cNvSpPr/>
            <p:nvPr/>
          </p:nvSpPr>
          <p:spPr>
            <a:xfrm flipV="1">
              <a:off x="75861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19" name="Line"/>
            <p:cNvSpPr/>
            <p:nvPr/>
          </p:nvSpPr>
          <p:spPr>
            <a:xfrm flipV="1">
              <a:off x="0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20" name="Line"/>
            <p:cNvSpPr/>
            <p:nvPr/>
          </p:nvSpPr>
          <p:spPr>
            <a:xfrm flipV="1">
              <a:off x="227583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21" name="Line"/>
            <p:cNvSpPr/>
            <p:nvPr/>
          </p:nvSpPr>
          <p:spPr>
            <a:xfrm flipV="1">
              <a:off x="1517226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22" name="Line"/>
            <p:cNvSpPr/>
            <p:nvPr/>
          </p:nvSpPr>
          <p:spPr>
            <a:xfrm flipV="1">
              <a:off x="379306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23" name="Line"/>
            <p:cNvSpPr/>
            <p:nvPr/>
          </p:nvSpPr>
          <p:spPr>
            <a:xfrm flipV="1">
              <a:off x="303445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24" name="Line"/>
            <p:cNvSpPr/>
            <p:nvPr/>
          </p:nvSpPr>
          <p:spPr>
            <a:xfrm flipV="1">
              <a:off x="531029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25" name="Line"/>
            <p:cNvSpPr/>
            <p:nvPr/>
          </p:nvSpPr>
          <p:spPr>
            <a:xfrm flipV="1">
              <a:off x="455167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26" name="Line"/>
            <p:cNvSpPr/>
            <p:nvPr/>
          </p:nvSpPr>
          <p:spPr>
            <a:xfrm flipV="1">
              <a:off x="682751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27" name="Line"/>
            <p:cNvSpPr/>
            <p:nvPr/>
          </p:nvSpPr>
          <p:spPr>
            <a:xfrm flipV="1">
              <a:off x="606890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28" name="Line"/>
            <p:cNvSpPr/>
            <p:nvPr/>
          </p:nvSpPr>
          <p:spPr>
            <a:xfrm flipV="1">
              <a:off x="834474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29" name="Line"/>
            <p:cNvSpPr/>
            <p:nvPr/>
          </p:nvSpPr>
          <p:spPr>
            <a:xfrm flipV="1">
              <a:off x="758613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131" name="time"/>
          <p:cNvSpPr txBox="1"/>
          <p:nvPr/>
        </p:nvSpPr>
        <p:spPr>
          <a:xfrm>
            <a:off x="9435703" y="4652367"/>
            <a:ext cx="84832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1132" name="0"/>
          <p:cNvSpPr txBox="1"/>
          <p:nvPr/>
        </p:nvSpPr>
        <p:spPr>
          <a:xfrm>
            <a:off x="273843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grpSp>
        <p:nvGrpSpPr>
          <p:cNvPr id="1135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1133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134" name="C"/>
            <p:cNvSpPr txBox="1"/>
            <p:nvPr/>
          </p:nvSpPr>
          <p:spPr>
            <a:xfrm>
              <a:off x="677411" y="95251"/>
              <a:ext cx="159588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1138" name="Group"/>
          <p:cNvGrpSpPr/>
          <p:nvPr/>
        </p:nvGrpSpPr>
        <p:grpSpPr>
          <a:xfrm>
            <a:off x="5104805" y="2607469"/>
            <a:ext cx="1598414" cy="303609"/>
            <a:chOff x="0" y="0"/>
            <a:chExt cx="2273300" cy="431800"/>
          </a:xfrm>
        </p:grpSpPr>
        <p:sp>
          <p:nvSpPr>
            <p:cNvPr id="1136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137" name="E"/>
            <p:cNvSpPr txBox="1"/>
            <p:nvPr/>
          </p:nvSpPr>
          <p:spPr>
            <a:xfrm>
              <a:off x="1063583" y="57151"/>
              <a:ext cx="139071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1139" name="1"/>
          <p:cNvSpPr txBox="1"/>
          <p:nvPr/>
        </p:nvSpPr>
        <p:spPr>
          <a:xfrm>
            <a:off x="3274219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1140" name="2"/>
          <p:cNvSpPr txBox="1"/>
          <p:nvPr/>
        </p:nvSpPr>
        <p:spPr>
          <a:xfrm>
            <a:off x="381000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1141" name="3"/>
          <p:cNvSpPr txBox="1"/>
          <p:nvPr/>
        </p:nvSpPr>
        <p:spPr>
          <a:xfrm>
            <a:off x="433685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1142" name="4"/>
          <p:cNvSpPr txBox="1"/>
          <p:nvPr/>
        </p:nvSpPr>
        <p:spPr>
          <a:xfrm>
            <a:off x="4872633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143" name="5"/>
          <p:cNvSpPr txBox="1"/>
          <p:nvPr/>
        </p:nvSpPr>
        <p:spPr>
          <a:xfrm>
            <a:off x="540841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144" name="6"/>
          <p:cNvSpPr txBox="1"/>
          <p:nvPr/>
        </p:nvSpPr>
        <p:spPr>
          <a:xfrm>
            <a:off x="5935266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145" name="7"/>
          <p:cNvSpPr txBox="1"/>
          <p:nvPr/>
        </p:nvSpPr>
        <p:spPr>
          <a:xfrm>
            <a:off x="6471047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146" name="8"/>
          <p:cNvSpPr txBox="1"/>
          <p:nvPr/>
        </p:nvSpPr>
        <p:spPr>
          <a:xfrm>
            <a:off x="700682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147" name="9"/>
          <p:cNvSpPr txBox="1"/>
          <p:nvPr/>
        </p:nvSpPr>
        <p:spPr>
          <a:xfrm>
            <a:off x="754261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148" name="10"/>
          <p:cNvSpPr txBox="1"/>
          <p:nvPr/>
        </p:nvSpPr>
        <p:spPr>
          <a:xfrm>
            <a:off x="799802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149" name="11"/>
          <p:cNvSpPr txBox="1"/>
          <p:nvPr/>
        </p:nvSpPr>
        <p:spPr>
          <a:xfrm>
            <a:off x="860524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152" name="Group"/>
          <p:cNvGrpSpPr/>
          <p:nvPr/>
        </p:nvGrpSpPr>
        <p:grpSpPr>
          <a:xfrm>
            <a:off x="7239000" y="4429125"/>
            <a:ext cx="1598414" cy="303609"/>
            <a:chOff x="0" y="0"/>
            <a:chExt cx="2273300" cy="431800"/>
          </a:xfrm>
        </p:grpSpPr>
        <p:sp>
          <p:nvSpPr>
            <p:cNvPr id="1150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151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grpSp>
        <p:nvGrpSpPr>
          <p:cNvPr id="1155" name="Group"/>
          <p:cNvGrpSpPr/>
          <p:nvPr/>
        </p:nvGrpSpPr>
        <p:grpSpPr>
          <a:xfrm>
            <a:off x="6176367" y="3973711"/>
            <a:ext cx="2134195" cy="303609"/>
            <a:chOff x="0" y="0"/>
            <a:chExt cx="3035300" cy="431800"/>
          </a:xfrm>
        </p:grpSpPr>
        <p:sp>
          <p:nvSpPr>
            <p:cNvPr id="1153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154" name="G"/>
            <p:cNvSpPr txBox="1"/>
            <p:nvPr/>
          </p:nvSpPr>
          <p:spPr>
            <a:xfrm>
              <a:off x="1410259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grpSp>
        <p:nvGrpSpPr>
          <p:cNvPr id="1158" name="Group"/>
          <p:cNvGrpSpPr/>
          <p:nvPr/>
        </p:nvGrpSpPr>
        <p:grpSpPr>
          <a:xfrm>
            <a:off x="4569023" y="3062883"/>
            <a:ext cx="2669977" cy="303609"/>
            <a:chOff x="0" y="0"/>
            <a:chExt cx="3797300" cy="431800"/>
          </a:xfrm>
        </p:grpSpPr>
        <p:sp>
          <p:nvSpPr>
            <p:cNvPr id="1156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157" name="D"/>
            <p:cNvSpPr txBox="1"/>
            <p:nvPr/>
          </p:nvSpPr>
          <p:spPr>
            <a:xfrm>
              <a:off x="1799290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grpSp>
        <p:nvGrpSpPr>
          <p:cNvPr id="1161" name="Group"/>
          <p:cNvGrpSpPr/>
          <p:nvPr/>
        </p:nvGrpSpPr>
        <p:grpSpPr>
          <a:xfrm>
            <a:off x="5640586" y="3518297"/>
            <a:ext cx="2134195" cy="303609"/>
            <a:chOff x="0" y="0"/>
            <a:chExt cx="3035300" cy="431800"/>
          </a:xfrm>
        </p:grpSpPr>
        <p:sp>
          <p:nvSpPr>
            <p:cNvPr id="1159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160" name="F"/>
            <p:cNvSpPr txBox="1"/>
            <p:nvPr/>
          </p:nvSpPr>
          <p:spPr>
            <a:xfrm>
              <a:off x="1440246" y="57151"/>
              <a:ext cx="13678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  <p:sp>
        <p:nvSpPr>
          <p:cNvPr id="1162" name="Line"/>
          <p:cNvSpPr/>
          <p:nvPr/>
        </p:nvSpPr>
        <p:spPr>
          <a:xfrm>
            <a:off x="2970609" y="6170414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pSp>
        <p:nvGrpSpPr>
          <p:cNvPr id="1175" name="Group"/>
          <p:cNvGrpSpPr/>
          <p:nvPr/>
        </p:nvGrpSpPr>
        <p:grpSpPr>
          <a:xfrm>
            <a:off x="2971006" y="5868194"/>
            <a:ext cx="5868989" cy="303610"/>
            <a:chOff x="0" y="0"/>
            <a:chExt cx="8347005" cy="431800"/>
          </a:xfrm>
        </p:grpSpPr>
        <p:sp>
          <p:nvSpPr>
            <p:cNvPr id="1163" name="Line"/>
            <p:cNvSpPr/>
            <p:nvPr/>
          </p:nvSpPr>
          <p:spPr>
            <a:xfrm flipV="1">
              <a:off x="75861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64" name="Line"/>
            <p:cNvSpPr/>
            <p:nvPr/>
          </p:nvSpPr>
          <p:spPr>
            <a:xfrm flipV="1">
              <a:off x="0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65" name="Line"/>
            <p:cNvSpPr/>
            <p:nvPr/>
          </p:nvSpPr>
          <p:spPr>
            <a:xfrm flipV="1">
              <a:off x="2275839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66" name="Line"/>
            <p:cNvSpPr/>
            <p:nvPr/>
          </p:nvSpPr>
          <p:spPr>
            <a:xfrm flipV="1">
              <a:off x="151722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67" name="Line"/>
            <p:cNvSpPr/>
            <p:nvPr/>
          </p:nvSpPr>
          <p:spPr>
            <a:xfrm flipV="1">
              <a:off x="379306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68" name="Line"/>
            <p:cNvSpPr/>
            <p:nvPr/>
          </p:nvSpPr>
          <p:spPr>
            <a:xfrm flipV="1">
              <a:off x="303445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69" name="Line"/>
            <p:cNvSpPr/>
            <p:nvPr/>
          </p:nvSpPr>
          <p:spPr>
            <a:xfrm flipV="1">
              <a:off x="531029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70" name="Line"/>
            <p:cNvSpPr/>
            <p:nvPr/>
          </p:nvSpPr>
          <p:spPr>
            <a:xfrm flipV="1">
              <a:off x="455168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71" name="Line"/>
            <p:cNvSpPr/>
            <p:nvPr/>
          </p:nvSpPr>
          <p:spPr>
            <a:xfrm flipV="1">
              <a:off x="682752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72" name="Line"/>
            <p:cNvSpPr/>
            <p:nvPr/>
          </p:nvSpPr>
          <p:spPr>
            <a:xfrm flipV="1">
              <a:off x="6068907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73" name="Line"/>
            <p:cNvSpPr/>
            <p:nvPr/>
          </p:nvSpPr>
          <p:spPr>
            <a:xfrm flipV="1">
              <a:off x="8344747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174" name="Line"/>
            <p:cNvSpPr/>
            <p:nvPr/>
          </p:nvSpPr>
          <p:spPr>
            <a:xfrm flipV="1">
              <a:off x="758613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176" name="Line"/>
          <p:cNvSpPr/>
          <p:nvPr/>
        </p:nvSpPr>
        <p:spPr>
          <a:xfrm>
            <a:off x="2970609" y="5866805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177" name="0"/>
          <p:cNvSpPr txBox="1"/>
          <p:nvPr/>
        </p:nvSpPr>
        <p:spPr>
          <a:xfrm>
            <a:off x="273843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sp>
        <p:nvSpPr>
          <p:cNvPr id="1178" name="1"/>
          <p:cNvSpPr txBox="1"/>
          <p:nvPr/>
        </p:nvSpPr>
        <p:spPr>
          <a:xfrm>
            <a:off x="3274219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1179" name="2"/>
          <p:cNvSpPr txBox="1"/>
          <p:nvPr/>
        </p:nvSpPr>
        <p:spPr>
          <a:xfrm>
            <a:off x="381000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1180" name="3"/>
          <p:cNvSpPr txBox="1"/>
          <p:nvPr/>
        </p:nvSpPr>
        <p:spPr>
          <a:xfrm>
            <a:off x="433685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1181" name="4"/>
          <p:cNvSpPr txBox="1"/>
          <p:nvPr/>
        </p:nvSpPr>
        <p:spPr>
          <a:xfrm>
            <a:off x="4872633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182" name="5"/>
          <p:cNvSpPr txBox="1"/>
          <p:nvPr/>
        </p:nvSpPr>
        <p:spPr>
          <a:xfrm>
            <a:off x="540841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183" name="6"/>
          <p:cNvSpPr txBox="1"/>
          <p:nvPr/>
        </p:nvSpPr>
        <p:spPr>
          <a:xfrm>
            <a:off x="5935266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184" name="7"/>
          <p:cNvSpPr txBox="1"/>
          <p:nvPr/>
        </p:nvSpPr>
        <p:spPr>
          <a:xfrm>
            <a:off x="6471047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185" name="8"/>
          <p:cNvSpPr txBox="1"/>
          <p:nvPr/>
        </p:nvSpPr>
        <p:spPr>
          <a:xfrm>
            <a:off x="700682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186" name="9"/>
          <p:cNvSpPr txBox="1"/>
          <p:nvPr/>
        </p:nvSpPr>
        <p:spPr>
          <a:xfrm>
            <a:off x="754261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187" name="10"/>
          <p:cNvSpPr txBox="1"/>
          <p:nvPr/>
        </p:nvSpPr>
        <p:spPr>
          <a:xfrm>
            <a:off x="799802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188" name="11"/>
          <p:cNvSpPr txBox="1"/>
          <p:nvPr/>
        </p:nvSpPr>
        <p:spPr>
          <a:xfrm>
            <a:off x="860524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191" name="Group"/>
          <p:cNvGrpSpPr/>
          <p:nvPr/>
        </p:nvGrpSpPr>
        <p:grpSpPr>
          <a:xfrm>
            <a:off x="3506391" y="5866805"/>
            <a:ext cx="1598414" cy="303609"/>
            <a:chOff x="0" y="0"/>
            <a:chExt cx="2273300" cy="431800"/>
          </a:xfrm>
        </p:grpSpPr>
        <p:sp>
          <p:nvSpPr>
            <p:cNvPr id="1189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190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1194" name="Group"/>
          <p:cNvGrpSpPr/>
          <p:nvPr/>
        </p:nvGrpSpPr>
        <p:grpSpPr>
          <a:xfrm>
            <a:off x="3515320" y="1232297"/>
            <a:ext cx="1598414" cy="303609"/>
            <a:chOff x="0" y="0"/>
            <a:chExt cx="2273300" cy="431800"/>
          </a:xfrm>
        </p:grpSpPr>
        <p:sp>
          <p:nvSpPr>
            <p:cNvPr id="1192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193" name="B"/>
            <p:cNvSpPr txBox="1"/>
            <p:nvPr/>
          </p:nvSpPr>
          <p:spPr>
            <a:xfrm>
              <a:off x="1056826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1197" name="Group"/>
          <p:cNvGrpSpPr/>
          <p:nvPr/>
        </p:nvGrpSpPr>
        <p:grpSpPr>
          <a:xfrm>
            <a:off x="2970609" y="2143125"/>
            <a:ext cx="3196828" cy="303609"/>
            <a:chOff x="0" y="0"/>
            <a:chExt cx="4546600" cy="431800"/>
          </a:xfrm>
        </p:grpSpPr>
        <p:sp>
          <p:nvSpPr>
            <p:cNvPr id="1195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196" name="A"/>
            <p:cNvSpPr txBox="1"/>
            <p:nvPr/>
          </p:nvSpPr>
          <p:spPr>
            <a:xfrm>
              <a:off x="2183561" y="57151"/>
              <a:ext cx="17782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grpSp>
        <p:nvGrpSpPr>
          <p:cNvPr id="1200" name="Group"/>
          <p:cNvGrpSpPr/>
          <p:nvPr/>
        </p:nvGrpSpPr>
        <p:grpSpPr>
          <a:xfrm>
            <a:off x="5104805" y="5866805"/>
            <a:ext cx="1598414" cy="303609"/>
            <a:chOff x="0" y="0"/>
            <a:chExt cx="2273300" cy="431800"/>
          </a:xfrm>
        </p:grpSpPr>
        <p:sp>
          <p:nvSpPr>
            <p:cNvPr id="1198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199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1201" name="Line"/>
          <p:cNvSpPr/>
          <p:nvPr/>
        </p:nvSpPr>
        <p:spPr>
          <a:xfrm>
            <a:off x="2961680" y="4732734"/>
            <a:ext cx="6474023" cy="1588"/>
          </a:xfrm>
          <a:prstGeom prst="line">
            <a:avLst/>
          </a:prstGeom>
          <a:ln w="25400">
            <a:solidFill>
              <a:srgbClr val="AAAAAA"/>
            </a:solidFill>
            <a:miter lim="400000"/>
            <a:headEnd type="triangle" len="sm"/>
            <a:tailEnd type="stealth"/>
          </a:ln>
        </p:spPr>
        <p:txBody>
          <a:bodyPr lIns="35719" tIns="35719" rIns="35719" bIns="35719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</p:spTree>
    <p:extLst>
      <p:ext uri="{BB962C8B-B14F-4D97-AF65-F5344CB8AC3E}">
        <p14:creationId xmlns:p14="http://schemas.microsoft.com/office/powerpoint/2010/main" val="2060810880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42607"/>
            <a:ext cx="10515600" cy="706437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Earliest-finish-time-first algorithm demo</a:t>
            </a:r>
          </a:p>
        </p:txBody>
      </p:sp>
      <p:grpSp>
        <p:nvGrpSpPr>
          <p:cNvPr id="1219" name="Group"/>
          <p:cNvGrpSpPr/>
          <p:nvPr/>
        </p:nvGrpSpPr>
        <p:grpSpPr>
          <a:xfrm>
            <a:off x="2971006" y="1232495"/>
            <a:ext cx="5868989" cy="3509368"/>
            <a:chOff x="0" y="0"/>
            <a:chExt cx="8347004" cy="4991100"/>
          </a:xfrm>
        </p:grpSpPr>
        <p:sp>
          <p:nvSpPr>
            <p:cNvPr id="1207" name="Line"/>
            <p:cNvSpPr/>
            <p:nvPr/>
          </p:nvSpPr>
          <p:spPr>
            <a:xfrm flipV="1">
              <a:off x="75861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08" name="Line"/>
            <p:cNvSpPr/>
            <p:nvPr/>
          </p:nvSpPr>
          <p:spPr>
            <a:xfrm flipV="1">
              <a:off x="0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09" name="Line"/>
            <p:cNvSpPr/>
            <p:nvPr/>
          </p:nvSpPr>
          <p:spPr>
            <a:xfrm flipV="1">
              <a:off x="227583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10" name="Line"/>
            <p:cNvSpPr/>
            <p:nvPr/>
          </p:nvSpPr>
          <p:spPr>
            <a:xfrm flipV="1">
              <a:off x="1517226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11" name="Line"/>
            <p:cNvSpPr/>
            <p:nvPr/>
          </p:nvSpPr>
          <p:spPr>
            <a:xfrm flipV="1">
              <a:off x="379306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12" name="Line"/>
            <p:cNvSpPr/>
            <p:nvPr/>
          </p:nvSpPr>
          <p:spPr>
            <a:xfrm flipV="1">
              <a:off x="303445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13" name="Line"/>
            <p:cNvSpPr/>
            <p:nvPr/>
          </p:nvSpPr>
          <p:spPr>
            <a:xfrm flipV="1">
              <a:off x="531029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14" name="Line"/>
            <p:cNvSpPr/>
            <p:nvPr/>
          </p:nvSpPr>
          <p:spPr>
            <a:xfrm flipV="1">
              <a:off x="455167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15" name="Line"/>
            <p:cNvSpPr/>
            <p:nvPr/>
          </p:nvSpPr>
          <p:spPr>
            <a:xfrm flipV="1">
              <a:off x="682751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16" name="Line"/>
            <p:cNvSpPr/>
            <p:nvPr/>
          </p:nvSpPr>
          <p:spPr>
            <a:xfrm flipV="1">
              <a:off x="606890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17" name="Line"/>
            <p:cNvSpPr/>
            <p:nvPr/>
          </p:nvSpPr>
          <p:spPr>
            <a:xfrm flipV="1">
              <a:off x="834474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18" name="Line"/>
            <p:cNvSpPr/>
            <p:nvPr/>
          </p:nvSpPr>
          <p:spPr>
            <a:xfrm flipV="1">
              <a:off x="758613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220" name="time"/>
          <p:cNvSpPr txBox="1"/>
          <p:nvPr/>
        </p:nvSpPr>
        <p:spPr>
          <a:xfrm>
            <a:off x="9435703" y="4652367"/>
            <a:ext cx="84832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1221" name="0"/>
          <p:cNvSpPr txBox="1"/>
          <p:nvPr/>
        </p:nvSpPr>
        <p:spPr>
          <a:xfrm>
            <a:off x="273843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grpSp>
        <p:nvGrpSpPr>
          <p:cNvPr id="1224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1222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223" name="C"/>
            <p:cNvSpPr txBox="1"/>
            <p:nvPr/>
          </p:nvSpPr>
          <p:spPr>
            <a:xfrm>
              <a:off x="677411" y="95251"/>
              <a:ext cx="159588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1227" name="Group"/>
          <p:cNvGrpSpPr/>
          <p:nvPr/>
        </p:nvGrpSpPr>
        <p:grpSpPr>
          <a:xfrm>
            <a:off x="5104805" y="2607469"/>
            <a:ext cx="1598414" cy="303609"/>
            <a:chOff x="0" y="0"/>
            <a:chExt cx="2273300" cy="431800"/>
          </a:xfrm>
        </p:grpSpPr>
        <p:sp>
          <p:nvSpPr>
            <p:cNvPr id="1225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226" name="E"/>
            <p:cNvSpPr txBox="1"/>
            <p:nvPr/>
          </p:nvSpPr>
          <p:spPr>
            <a:xfrm>
              <a:off x="1063583" y="57151"/>
              <a:ext cx="139071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1228" name="1"/>
          <p:cNvSpPr txBox="1"/>
          <p:nvPr/>
        </p:nvSpPr>
        <p:spPr>
          <a:xfrm>
            <a:off x="3274219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1229" name="2"/>
          <p:cNvSpPr txBox="1"/>
          <p:nvPr/>
        </p:nvSpPr>
        <p:spPr>
          <a:xfrm>
            <a:off x="381000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1230" name="3"/>
          <p:cNvSpPr txBox="1"/>
          <p:nvPr/>
        </p:nvSpPr>
        <p:spPr>
          <a:xfrm>
            <a:off x="433685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1231" name="4"/>
          <p:cNvSpPr txBox="1"/>
          <p:nvPr/>
        </p:nvSpPr>
        <p:spPr>
          <a:xfrm>
            <a:off x="4872633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232" name="5"/>
          <p:cNvSpPr txBox="1"/>
          <p:nvPr/>
        </p:nvSpPr>
        <p:spPr>
          <a:xfrm>
            <a:off x="540841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233" name="6"/>
          <p:cNvSpPr txBox="1"/>
          <p:nvPr/>
        </p:nvSpPr>
        <p:spPr>
          <a:xfrm>
            <a:off x="5935266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234" name="7"/>
          <p:cNvSpPr txBox="1"/>
          <p:nvPr/>
        </p:nvSpPr>
        <p:spPr>
          <a:xfrm>
            <a:off x="6471047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235" name="8"/>
          <p:cNvSpPr txBox="1"/>
          <p:nvPr/>
        </p:nvSpPr>
        <p:spPr>
          <a:xfrm>
            <a:off x="700682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236" name="9"/>
          <p:cNvSpPr txBox="1"/>
          <p:nvPr/>
        </p:nvSpPr>
        <p:spPr>
          <a:xfrm>
            <a:off x="754261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237" name="10"/>
          <p:cNvSpPr txBox="1"/>
          <p:nvPr/>
        </p:nvSpPr>
        <p:spPr>
          <a:xfrm>
            <a:off x="799802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238" name="11"/>
          <p:cNvSpPr txBox="1"/>
          <p:nvPr/>
        </p:nvSpPr>
        <p:spPr>
          <a:xfrm>
            <a:off x="860524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241" name="Group"/>
          <p:cNvGrpSpPr/>
          <p:nvPr/>
        </p:nvGrpSpPr>
        <p:grpSpPr>
          <a:xfrm>
            <a:off x="7239000" y="4429125"/>
            <a:ext cx="1598414" cy="303609"/>
            <a:chOff x="0" y="0"/>
            <a:chExt cx="2273300" cy="431800"/>
          </a:xfrm>
        </p:grpSpPr>
        <p:sp>
          <p:nvSpPr>
            <p:cNvPr id="1239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240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grpSp>
        <p:nvGrpSpPr>
          <p:cNvPr id="1244" name="Group"/>
          <p:cNvGrpSpPr/>
          <p:nvPr/>
        </p:nvGrpSpPr>
        <p:grpSpPr>
          <a:xfrm>
            <a:off x="6176367" y="3973711"/>
            <a:ext cx="2134195" cy="303609"/>
            <a:chOff x="0" y="0"/>
            <a:chExt cx="3035300" cy="431800"/>
          </a:xfrm>
        </p:grpSpPr>
        <p:sp>
          <p:nvSpPr>
            <p:cNvPr id="1242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243" name="G"/>
            <p:cNvSpPr txBox="1"/>
            <p:nvPr/>
          </p:nvSpPr>
          <p:spPr>
            <a:xfrm>
              <a:off x="1410259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grpSp>
        <p:nvGrpSpPr>
          <p:cNvPr id="1247" name="Group"/>
          <p:cNvGrpSpPr/>
          <p:nvPr/>
        </p:nvGrpSpPr>
        <p:grpSpPr>
          <a:xfrm>
            <a:off x="4569023" y="3062883"/>
            <a:ext cx="2669977" cy="303609"/>
            <a:chOff x="0" y="0"/>
            <a:chExt cx="3797300" cy="431800"/>
          </a:xfrm>
        </p:grpSpPr>
        <p:sp>
          <p:nvSpPr>
            <p:cNvPr id="1245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246" name="D"/>
            <p:cNvSpPr txBox="1"/>
            <p:nvPr/>
          </p:nvSpPr>
          <p:spPr>
            <a:xfrm>
              <a:off x="1799290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grpSp>
        <p:nvGrpSpPr>
          <p:cNvPr id="1250" name="Group"/>
          <p:cNvGrpSpPr/>
          <p:nvPr/>
        </p:nvGrpSpPr>
        <p:grpSpPr>
          <a:xfrm>
            <a:off x="5640586" y="3518297"/>
            <a:ext cx="2134195" cy="303609"/>
            <a:chOff x="0" y="0"/>
            <a:chExt cx="3035300" cy="431800"/>
          </a:xfrm>
        </p:grpSpPr>
        <p:sp>
          <p:nvSpPr>
            <p:cNvPr id="1248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249" name="F"/>
            <p:cNvSpPr txBox="1"/>
            <p:nvPr/>
          </p:nvSpPr>
          <p:spPr>
            <a:xfrm>
              <a:off x="1440246" y="57151"/>
              <a:ext cx="13678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  <p:sp>
        <p:nvSpPr>
          <p:cNvPr id="1251" name="Line"/>
          <p:cNvSpPr/>
          <p:nvPr/>
        </p:nvSpPr>
        <p:spPr>
          <a:xfrm>
            <a:off x="2970609" y="6170414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pSp>
        <p:nvGrpSpPr>
          <p:cNvPr id="1264" name="Group"/>
          <p:cNvGrpSpPr/>
          <p:nvPr/>
        </p:nvGrpSpPr>
        <p:grpSpPr>
          <a:xfrm>
            <a:off x="2971006" y="5868194"/>
            <a:ext cx="5868989" cy="303610"/>
            <a:chOff x="0" y="0"/>
            <a:chExt cx="8347005" cy="431800"/>
          </a:xfrm>
        </p:grpSpPr>
        <p:sp>
          <p:nvSpPr>
            <p:cNvPr id="1252" name="Line"/>
            <p:cNvSpPr/>
            <p:nvPr/>
          </p:nvSpPr>
          <p:spPr>
            <a:xfrm flipV="1">
              <a:off x="75861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53" name="Line"/>
            <p:cNvSpPr/>
            <p:nvPr/>
          </p:nvSpPr>
          <p:spPr>
            <a:xfrm flipV="1">
              <a:off x="0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54" name="Line"/>
            <p:cNvSpPr/>
            <p:nvPr/>
          </p:nvSpPr>
          <p:spPr>
            <a:xfrm flipV="1">
              <a:off x="2275839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55" name="Line"/>
            <p:cNvSpPr/>
            <p:nvPr/>
          </p:nvSpPr>
          <p:spPr>
            <a:xfrm flipV="1">
              <a:off x="151722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56" name="Line"/>
            <p:cNvSpPr/>
            <p:nvPr/>
          </p:nvSpPr>
          <p:spPr>
            <a:xfrm flipV="1">
              <a:off x="379306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57" name="Line"/>
            <p:cNvSpPr/>
            <p:nvPr/>
          </p:nvSpPr>
          <p:spPr>
            <a:xfrm flipV="1">
              <a:off x="303445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58" name="Line"/>
            <p:cNvSpPr/>
            <p:nvPr/>
          </p:nvSpPr>
          <p:spPr>
            <a:xfrm flipV="1">
              <a:off x="531029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59" name="Line"/>
            <p:cNvSpPr/>
            <p:nvPr/>
          </p:nvSpPr>
          <p:spPr>
            <a:xfrm flipV="1">
              <a:off x="455168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60" name="Line"/>
            <p:cNvSpPr/>
            <p:nvPr/>
          </p:nvSpPr>
          <p:spPr>
            <a:xfrm flipV="1">
              <a:off x="682752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61" name="Line"/>
            <p:cNvSpPr/>
            <p:nvPr/>
          </p:nvSpPr>
          <p:spPr>
            <a:xfrm flipV="1">
              <a:off x="6068907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62" name="Line"/>
            <p:cNvSpPr/>
            <p:nvPr/>
          </p:nvSpPr>
          <p:spPr>
            <a:xfrm flipV="1">
              <a:off x="8344747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63" name="Line"/>
            <p:cNvSpPr/>
            <p:nvPr/>
          </p:nvSpPr>
          <p:spPr>
            <a:xfrm flipV="1">
              <a:off x="758613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265" name="Line"/>
          <p:cNvSpPr/>
          <p:nvPr/>
        </p:nvSpPr>
        <p:spPr>
          <a:xfrm>
            <a:off x="2970609" y="5866805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266" name="0"/>
          <p:cNvSpPr txBox="1"/>
          <p:nvPr/>
        </p:nvSpPr>
        <p:spPr>
          <a:xfrm>
            <a:off x="273843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sp>
        <p:nvSpPr>
          <p:cNvPr id="1267" name="1"/>
          <p:cNvSpPr txBox="1"/>
          <p:nvPr/>
        </p:nvSpPr>
        <p:spPr>
          <a:xfrm>
            <a:off x="3274219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1268" name="2"/>
          <p:cNvSpPr txBox="1"/>
          <p:nvPr/>
        </p:nvSpPr>
        <p:spPr>
          <a:xfrm>
            <a:off x="381000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1269" name="3"/>
          <p:cNvSpPr txBox="1"/>
          <p:nvPr/>
        </p:nvSpPr>
        <p:spPr>
          <a:xfrm>
            <a:off x="433685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1270" name="4"/>
          <p:cNvSpPr txBox="1"/>
          <p:nvPr/>
        </p:nvSpPr>
        <p:spPr>
          <a:xfrm>
            <a:off x="4872633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271" name="5"/>
          <p:cNvSpPr txBox="1"/>
          <p:nvPr/>
        </p:nvSpPr>
        <p:spPr>
          <a:xfrm>
            <a:off x="540841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272" name="6"/>
          <p:cNvSpPr txBox="1"/>
          <p:nvPr/>
        </p:nvSpPr>
        <p:spPr>
          <a:xfrm>
            <a:off x="5935266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273" name="7"/>
          <p:cNvSpPr txBox="1"/>
          <p:nvPr/>
        </p:nvSpPr>
        <p:spPr>
          <a:xfrm>
            <a:off x="6471047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274" name="8"/>
          <p:cNvSpPr txBox="1"/>
          <p:nvPr/>
        </p:nvSpPr>
        <p:spPr>
          <a:xfrm>
            <a:off x="700682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275" name="9"/>
          <p:cNvSpPr txBox="1"/>
          <p:nvPr/>
        </p:nvSpPr>
        <p:spPr>
          <a:xfrm>
            <a:off x="754261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276" name="10"/>
          <p:cNvSpPr txBox="1"/>
          <p:nvPr/>
        </p:nvSpPr>
        <p:spPr>
          <a:xfrm>
            <a:off x="799802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277" name="11"/>
          <p:cNvSpPr txBox="1"/>
          <p:nvPr/>
        </p:nvSpPr>
        <p:spPr>
          <a:xfrm>
            <a:off x="860524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280" name="Group"/>
          <p:cNvGrpSpPr/>
          <p:nvPr/>
        </p:nvGrpSpPr>
        <p:grpSpPr>
          <a:xfrm>
            <a:off x="3506391" y="5866805"/>
            <a:ext cx="1598414" cy="303609"/>
            <a:chOff x="0" y="0"/>
            <a:chExt cx="2273300" cy="431800"/>
          </a:xfrm>
        </p:grpSpPr>
        <p:sp>
          <p:nvSpPr>
            <p:cNvPr id="1278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279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1283" name="Group"/>
          <p:cNvGrpSpPr/>
          <p:nvPr/>
        </p:nvGrpSpPr>
        <p:grpSpPr>
          <a:xfrm>
            <a:off x="3515320" y="1232297"/>
            <a:ext cx="1598414" cy="303609"/>
            <a:chOff x="0" y="0"/>
            <a:chExt cx="2273300" cy="431800"/>
          </a:xfrm>
        </p:grpSpPr>
        <p:sp>
          <p:nvSpPr>
            <p:cNvPr id="1281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282" name="B"/>
            <p:cNvSpPr txBox="1"/>
            <p:nvPr/>
          </p:nvSpPr>
          <p:spPr>
            <a:xfrm>
              <a:off x="1056826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1286" name="Group"/>
          <p:cNvGrpSpPr/>
          <p:nvPr/>
        </p:nvGrpSpPr>
        <p:grpSpPr>
          <a:xfrm>
            <a:off x="2970609" y="2143125"/>
            <a:ext cx="3196828" cy="303609"/>
            <a:chOff x="0" y="0"/>
            <a:chExt cx="4546600" cy="431800"/>
          </a:xfrm>
        </p:grpSpPr>
        <p:sp>
          <p:nvSpPr>
            <p:cNvPr id="1284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285" name="A"/>
            <p:cNvSpPr txBox="1"/>
            <p:nvPr/>
          </p:nvSpPr>
          <p:spPr>
            <a:xfrm>
              <a:off x="2183561" y="57151"/>
              <a:ext cx="17782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grpSp>
        <p:nvGrpSpPr>
          <p:cNvPr id="1289" name="Group"/>
          <p:cNvGrpSpPr/>
          <p:nvPr/>
        </p:nvGrpSpPr>
        <p:grpSpPr>
          <a:xfrm>
            <a:off x="5104805" y="5866805"/>
            <a:ext cx="1598414" cy="303609"/>
            <a:chOff x="0" y="0"/>
            <a:chExt cx="2273300" cy="431800"/>
          </a:xfrm>
        </p:grpSpPr>
        <p:sp>
          <p:nvSpPr>
            <p:cNvPr id="1287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288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1290" name="job G is incompatible (do not add to schedule)"/>
          <p:cNvSpPr txBox="1"/>
          <p:nvPr/>
        </p:nvSpPr>
        <p:spPr>
          <a:xfrm>
            <a:off x="1988149" y="5402461"/>
            <a:ext cx="3874459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job G is incompatible (do not add to schedule)</a:t>
            </a:r>
          </a:p>
        </p:txBody>
      </p:sp>
      <p:sp>
        <p:nvSpPr>
          <p:cNvPr id="1291" name="Line"/>
          <p:cNvSpPr/>
          <p:nvPr/>
        </p:nvSpPr>
        <p:spPr>
          <a:xfrm>
            <a:off x="2961680" y="4732734"/>
            <a:ext cx="6474023" cy="1588"/>
          </a:xfrm>
          <a:prstGeom prst="line">
            <a:avLst/>
          </a:prstGeom>
          <a:ln w="25400">
            <a:solidFill>
              <a:srgbClr val="AAAAAA"/>
            </a:solidFill>
            <a:miter lim="400000"/>
            <a:headEnd type="triangle" len="sm"/>
            <a:tailEnd type="stealth"/>
          </a:ln>
        </p:spPr>
        <p:txBody>
          <a:bodyPr lIns="35719" tIns="35719" rIns="35719" bIns="35719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</p:spTree>
    <p:extLst>
      <p:ext uri="{BB962C8B-B14F-4D97-AF65-F5344CB8AC3E}">
        <p14:creationId xmlns:p14="http://schemas.microsoft.com/office/powerpoint/2010/main" val="4146904986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06095"/>
            <a:ext cx="10515600" cy="7794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Earliest-finish-time-first algorithm demo</a:t>
            </a:r>
          </a:p>
        </p:txBody>
      </p:sp>
      <p:grpSp>
        <p:nvGrpSpPr>
          <p:cNvPr id="1309" name="Group"/>
          <p:cNvGrpSpPr/>
          <p:nvPr/>
        </p:nvGrpSpPr>
        <p:grpSpPr>
          <a:xfrm>
            <a:off x="2971006" y="1232495"/>
            <a:ext cx="5868989" cy="3509368"/>
            <a:chOff x="0" y="0"/>
            <a:chExt cx="8347004" cy="4991100"/>
          </a:xfrm>
        </p:grpSpPr>
        <p:sp>
          <p:nvSpPr>
            <p:cNvPr id="1297" name="Line"/>
            <p:cNvSpPr/>
            <p:nvPr/>
          </p:nvSpPr>
          <p:spPr>
            <a:xfrm flipV="1">
              <a:off x="75861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98" name="Line"/>
            <p:cNvSpPr/>
            <p:nvPr/>
          </p:nvSpPr>
          <p:spPr>
            <a:xfrm flipV="1">
              <a:off x="0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99" name="Line"/>
            <p:cNvSpPr/>
            <p:nvPr/>
          </p:nvSpPr>
          <p:spPr>
            <a:xfrm flipV="1">
              <a:off x="227583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00" name="Line"/>
            <p:cNvSpPr/>
            <p:nvPr/>
          </p:nvSpPr>
          <p:spPr>
            <a:xfrm flipV="1">
              <a:off x="1517226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01" name="Line"/>
            <p:cNvSpPr/>
            <p:nvPr/>
          </p:nvSpPr>
          <p:spPr>
            <a:xfrm flipV="1">
              <a:off x="379306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02" name="Line"/>
            <p:cNvSpPr/>
            <p:nvPr/>
          </p:nvSpPr>
          <p:spPr>
            <a:xfrm flipV="1">
              <a:off x="303445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03" name="Line"/>
            <p:cNvSpPr/>
            <p:nvPr/>
          </p:nvSpPr>
          <p:spPr>
            <a:xfrm flipV="1">
              <a:off x="531029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04" name="Line"/>
            <p:cNvSpPr/>
            <p:nvPr/>
          </p:nvSpPr>
          <p:spPr>
            <a:xfrm flipV="1">
              <a:off x="455167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05" name="Line"/>
            <p:cNvSpPr/>
            <p:nvPr/>
          </p:nvSpPr>
          <p:spPr>
            <a:xfrm flipV="1">
              <a:off x="682751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06" name="Line"/>
            <p:cNvSpPr/>
            <p:nvPr/>
          </p:nvSpPr>
          <p:spPr>
            <a:xfrm flipV="1">
              <a:off x="606890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07" name="Line"/>
            <p:cNvSpPr/>
            <p:nvPr/>
          </p:nvSpPr>
          <p:spPr>
            <a:xfrm flipV="1">
              <a:off x="834474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08" name="Line"/>
            <p:cNvSpPr/>
            <p:nvPr/>
          </p:nvSpPr>
          <p:spPr>
            <a:xfrm flipV="1">
              <a:off x="758613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310" name="time"/>
          <p:cNvSpPr txBox="1"/>
          <p:nvPr/>
        </p:nvSpPr>
        <p:spPr>
          <a:xfrm>
            <a:off x="9435703" y="4652367"/>
            <a:ext cx="84832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1311" name="0"/>
          <p:cNvSpPr txBox="1"/>
          <p:nvPr/>
        </p:nvSpPr>
        <p:spPr>
          <a:xfrm>
            <a:off x="273843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grpSp>
        <p:nvGrpSpPr>
          <p:cNvPr id="1314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1312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313" name="C"/>
            <p:cNvSpPr txBox="1"/>
            <p:nvPr/>
          </p:nvSpPr>
          <p:spPr>
            <a:xfrm>
              <a:off x="677411" y="95251"/>
              <a:ext cx="159588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1317" name="Group"/>
          <p:cNvGrpSpPr/>
          <p:nvPr/>
        </p:nvGrpSpPr>
        <p:grpSpPr>
          <a:xfrm>
            <a:off x="5104805" y="2607469"/>
            <a:ext cx="1598414" cy="303609"/>
            <a:chOff x="0" y="0"/>
            <a:chExt cx="2273300" cy="431800"/>
          </a:xfrm>
        </p:grpSpPr>
        <p:sp>
          <p:nvSpPr>
            <p:cNvPr id="1315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316" name="E"/>
            <p:cNvSpPr txBox="1"/>
            <p:nvPr/>
          </p:nvSpPr>
          <p:spPr>
            <a:xfrm>
              <a:off x="1063583" y="57151"/>
              <a:ext cx="139071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1318" name="1"/>
          <p:cNvSpPr txBox="1"/>
          <p:nvPr/>
        </p:nvSpPr>
        <p:spPr>
          <a:xfrm>
            <a:off x="3274219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1319" name="2"/>
          <p:cNvSpPr txBox="1"/>
          <p:nvPr/>
        </p:nvSpPr>
        <p:spPr>
          <a:xfrm>
            <a:off x="381000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1320" name="3"/>
          <p:cNvSpPr txBox="1"/>
          <p:nvPr/>
        </p:nvSpPr>
        <p:spPr>
          <a:xfrm>
            <a:off x="433685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1321" name="4"/>
          <p:cNvSpPr txBox="1"/>
          <p:nvPr/>
        </p:nvSpPr>
        <p:spPr>
          <a:xfrm>
            <a:off x="4872633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322" name="5"/>
          <p:cNvSpPr txBox="1"/>
          <p:nvPr/>
        </p:nvSpPr>
        <p:spPr>
          <a:xfrm>
            <a:off x="540841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323" name="6"/>
          <p:cNvSpPr txBox="1"/>
          <p:nvPr/>
        </p:nvSpPr>
        <p:spPr>
          <a:xfrm>
            <a:off x="5935266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324" name="7"/>
          <p:cNvSpPr txBox="1"/>
          <p:nvPr/>
        </p:nvSpPr>
        <p:spPr>
          <a:xfrm>
            <a:off x="6471047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325" name="8"/>
          <p:cNvSpPr txBox="1"/>
          <p:nvPr/>
        </p:nvSpPr>
        <p:spPr>
          <a:xfrm>
            <a:off x="700682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326" name="9"/>
          <p:cNvSpPr txBox="1"/>
          <p:nvPr/>
        </p:nvSpPr>
        <p:spPr>
          <a:xfrm>
            <a:off x="754261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327" name="10"/>
          <p:cNvSpPr txBox="1"/>
          <p:nvPr/>
        </p:nvSpPr>
        <p:spPr>
          <a:xfrm>
            <a:off x="799802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328" name="11"/>
          <p:cNvSpPr txBox="1"/>
          <p:nvPr/>
        </p:nvSpPr>
        <p:spPr>
          <a:xfrm>
            <a:off x="860524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331" name="Group"/>
          <p:cNvGrpSpPr/>
          <p:nvPr/>
        </p:nvGrpSpPr>
        <p:grpSpPr>
          <a:xfrm>
            <a:off x="7239000" y="4429125"/>
            <a:ext cx="1598414" cy="303609"/>
            <a:chOff x="0" y="0"/>
            <a:chExt cx="2273300" cy="431800"/>
          </a:xfrm>
        </p:grpSpPr>
        <p:sp>
          <p:nvSpPr>
            <p:cNvPr id="1329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330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grpSp>
        <p:nvGrpSpPr>
          <p:cNvPr id="1334" name="Group"/>
          <p:cNvGrpSpPr/>
          <p:nvPr/>
        </p:nvGrpSpPr>
        <p:grpSpPr>
          <a:xfrm>
            <a:off x="6176367" y="3973711"/>
            <a:ext cx="2134195" cy="303609"/>
            <a:chOff x="0" y="0"/>
            <a:chExt cx="3035300" cy="431800"/>
          </a:xfrm>
        </p:grpSpPr>
        <p:sp>
          <p:nvSpPr>
            <p:cNvPr id="1332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333" name="G"/>
            <p:cNvSpPr txBox="1"/>
            <p:nvPr/>
          </p:nvSpPr>
          <p:spPr>
            <a:xfrm>
              <a:off x="1410259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grpSp>
        <p:nvGrpSpPr>
          <p:cNvPr id="1337" name="Group"/>
          <p:cNvGrpSpPr/>
          <p:nvPr/>
        </p:nvGrpSpPr>
        <p:grpSpPr>
          <a:xfrm>
            <a:off x="4569023" y="3062883"/>
            <a:ext cx="2669977" cy="303609"/>
            <a:chOff x="0" y="0"/>
            <a:chExt cx="3797300" cy="431800"/>
          </a:xfrm>
        </p:grpSpPr>
        <p:sp>
          <p:nvSpPr>
            <p:cNvPr id="1335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336" name="D"/>
            <p:cNvSpPr txBox="1"/>
            <p:nvPr/>
          </p:nvSpPr>
          <p:spPr>
            <a:xfrm>
              <a:off x="1799290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grpSp>
        <p:nvGrpSpPr>
          <p:cNvPr id="1340" name="Group"/>
          <p:cNvGrpSpPr/>
          <p:nvPr/>
        </p:nvGrpSpPr>
        <p:grpSpPr>
          <a:xfrm>
            <a:off x="5640586" y="3518297"/>
            <a:ext cx="2134195" cy="303609"/>
            <a:chOff x="0" y="0"/>
            <a:chExt cx="3035300" cy="431800"/>
          </a:xfrm>
        </p:grpSpPr>
        <p:sp>
          <p:nvSpPr>
            <p:cNvPr id="1338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339" name="F"/>
            <p:cNvSpPr txBox="1"/>
            <p:nvPr/>
          </p:nvSpPr>
          <p:spPr>
            <a:xfrm>
              <a:off x="1440246" y="57151"/>
              <a:ext cx="13678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  <p:sp>
        <p:nvSpPr>
          <p:cNvPr id="1341" name="Line"/>
          <p:cNvSpPr/>
          <p:nvPr/>
        </p:nvSpPr>
        <p:spPr>
          <a:xfrm>
            <a:off x="2970609" y="6170414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pSp>
        <p:nvGrpSpPr>
          <p:cNvPr id="1354" name="Group"/>
          <p:cNvGrpSpPr/>
          <p:nvPr/>
        </p:nvGrpSpPr>
        <p:grpSpPr>
          <a:xfrm>
            <a:off x="2971006" y="5868194"/>
            <a:ext cx="5868989" cy="303610"/>
            <a:chOff x="0" y="0"/>
            <a:chExt cx="8347005" cy="431800"/>
          </a:xfrm>
        </p:grpSpPr>
        <p:sp>
          <p:nvSpPr>
            <p:cNvPr id="1342" name="Line"/>
            <p:cNvSpPr/>
            <p:nvPr/>
          </p:nvSpPr>
          <p:spPr>
            <a:xfrm flipV="1">
              <a:off x="75861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43" name="Line"/>
            <p:cNvSpPr/>
            <p:nvPr/>
          </p:nvSpPr>
          <p:spPr>
            <a:xfrm flipV="1">
              <a:off x="0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44" name="Line"/>
            <p:cNvSpPr/>
            <p:nvPr/>
          </p:nvSpPr>
          <p:spPr>
            <a:xfrm flipV="1">
              <a:off x="2275839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45" name="Line"/>
            <p:cNvSpPr/>
            <p:nvPr/>
          </p:nvSpPr>
          <p:spPr>
            <a:xfrm flipV="1">
              <a:off x="151722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46" name="Line"/>
            <p:cNvSpPr/>
            <p:nvPr/>
          </p:nvSpPr>
          <p:spPr>
            <a:xfrm flipV="1">
              <a:off x="379306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47" name="Line"/>
            <p:cNvSpPr/>
            <p:nvPr/>
          </p:nvSpPr>
          <p:spPr>
            <a:xfrm flipV="1">
              <a:off x="303445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48" name="Line"/>
            <p:cNvSpPr/>
            <p:nvPr/>
          </p:nvSpPr>
          <p:spPr>
            <a:xfrm flipV="1">
              <a:off x="531029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49" name="Line"/>
            <p:cNvSpPr/>
            <p:nvPr/>
          </p:nvSpPr>
          <p:spPr>
            <a:xfrm flipV="1">
              <a:off x="455168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50" name="Line"/>
            <p:cNvSpPr/>
            <p:nvPr/>
          </p:nvSpPr>
          <p:spPr>
            <a:xfrm flipV="1">
              <a:off x="682752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51" name="Line"/>
            <p:cNvSpPr/>
            <p:nvPr/>
          </p:nvSpPr>
          <p:spPr>
            <a:xfrm flipV="1">
              <a:off x="6068907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52" name="Line"/>
            <p:cNvSpPr/>
            <p:nvPr/>
          </p:nvSpPr>
          <p:spPr>
            <a:xfrm flipV="1">
              <a:off x="8344747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53" name="Line"/>
            <p:cNvSpPr/>
            <p:nvPr/>
          </p:nvSpPr>
          <p:spPr>
            <a:xfrm flipV="1">
              <a:off x="758613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355" name="Line"/>
          <p:cNvSpPr/>
          <p:nvPr/>
        </p:nvSpPr>
        <p:spPr>
          <a:xfrm>
            <a:off x="2970609" y="5866805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356" name="0"/>
          <p:cNvSpPr txBox="1"/>
          <p:nvPr/>
        </p:nvSpPr>
        <p:spPr>
          <a:xfrm>
            <a:off x="273843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sp>
        <p:nvSpPr>
          <p:cNvPr id="1357" name="1"/>
          <p:cNvSpPr txBox="1"/>
          <p:nvPr/>
        </p:nvSpPr>
        <p:spPr>
          <a:xfrm>
            <a:off x="3274219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1358" name="2"/>
          <p:cNvSpPr txBox="1"/>
          <p:nvPr/>
        </p:nvSpPr>
        <p:spPr>
          <a:xfrm>
            <a:off x="381000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1359" name="3"/>
          <p:cNvSpPr txBox="1"/>
          <p:nvPr/>
        </p:nvSpPr>
        <p:spPr>
          <a:xfrm>
            <a:off x="433685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1360" name="4"/>
          <p:cNvSpPr txBox="1"/>
          <p:nvPr/>
        </p:nvSpPr>
        <p:spPr>
          <a:xfrm>
            <a:off x="4872633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361" name="5"/>
          <p:cNvSpPr txBox="1"/>
          <p:nvPr/>
        </p:nvSpPr>
        <p:spPr>
          <a:xfrm>
            <a:off x="540841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362" name="6"/>
          <p:cNvSpPr txBox="1"/>
          <p:nvPr/>
        </p:nvSpPr>
        <p:spPr>
          <a:xfrm>
            <a:off x="5935266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363" name="7"/>
          <p:cNvSpPr txBox="1"/>
          <p:nvPr/>
        </p:nvSpPr>
        <p:spPr>
          <a:xfrm>
            <a:off x="6471047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364" name="8"/>
          <p:cNvSpPr txBox="1"/>
          <p:nvPr/>
        </p:nvSpPr>
        <p:spPr>
          <a:xfrm>
            <a:off x="700682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365" name="9"/>
          <p:cNvSpPr txBox="1"/>
          <p:nvPr/>
        </p:nvSpPr>
        <p:spPr>
          <a:xfrm>
            <a:off x="754261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366" name="10"/>
          <p:cNvSpPr txBox="1"/>
          <p:nvPr/>
        </p:nvSpPr>
        <p:spPr>
          <a:xfrm>
            <a:off x="799802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367" name="11"/>
          <p:cNvSpPr txBox="1"/>
          <p:nvPr/>
        </p:nvSpPr>
        <p:spPr>
          <a:xfrm>
            <a:off x="860524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370" name="Group"/>
          <p:cNvGrpSpPr/>
          <p:nvPr/>
        </p:nvGrpSpPr>
        <p:grpSpPr>
          <a:xfrm>
            <a:off x="3506391" y="5866805"/>
            <a:ext cx="1598414" cy="303609"/>
            <a:chOff x="0" y="0"/>
            <a:chExt cx="2273300" cy="431800"/>
          </a:xfrm>
        </p:grpSpPr>
        <p:sp>
          <p:nvSpPr>
            <p:cNvPr id="1368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369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1373" name="Group"/>
          <p:cNvGrpSpPr/>
          <p:nvPr/>
        </p:nvGrpSpPr>
        <p:grpSpPr>
          <a:xfrm>
            <a:off x="3515320" y="1232297"/>
            <a:ext cx="1598414" cy="303609"/>
            <a:chOff x="0" y="0"/>
            <a:chExt cx="2273300" cy="431800"/>
          </a:xfrm>
        </p:grpSpPr>
        <p:sp>
          <p:nvSpPr>
            <p:cNvPr id="1371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372" name="B"/>
            <p:cNvSpPr txBox="1"/>
            <p:nvPr/>
          </p:nvSpPr>
          <p:spPr>
            <a:xfrm>
              <a:off x="1056826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1376" name="Group"/>
          <p:cNvGrpSpPr/>
          <p:nvPr/>
        </p:nvGrpSpPr>
        <p:grpSpPr>
          <a:xfrm>
            <a:off x="2970609" y="2143125"/>
            <a:ext cx="3196828" cy="303609"/>
            <a:chOff x="0" y="0"/>
            <a:chExt cx="4546600" cy="431800"/>
          </a:xfrm>
        </p:grpSpPr>
        <p:sp>
          <p:nvSpPr>
            <p:cNvPr id="1374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375" name="A"/>
            <p:cNvSpPr txBox="1"/>
            <p:nvPr/>
          </p:nvSpPr>
          <p:spPr>
            <a:xfrm>
              <a:off x="2183561" y="57151"/>
              <a:ext cx="17782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grpSp>
        <p:nvGrpSpPr>
          <p:cNvPr id="1379" name="Group"/>
          <p:cNvGrpSpPr/>
          <p:nvPr/>
        </p:nvGrpSpPr>
        <p:grpSpPr>
          <a:xfrm>
            <a:off x="5104805" y="5866805"/>
            <a:ext cx="1598414" cy="303609"/>
            <a:chOff x="0" y="0"/>
            <a:chExt cx="2273300" cy="431800"/>
          </a:xfrm>
        </p:grpSpPr>
        <p:sp>
          <p:nvSpPr>
            <p:cNvPr id="1377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378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1380" name="job G is incompatible (do not add to schedule)"/>
          <p:cNvSpPr txBox="1"/>
          <p:nvPr/>
        </p:nvSpPr>
        <p:spPr>
          <a:xfrm>
            <a:off x="1988149" y="5402461"/>
            <a:ext cx="3874459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job G is incompatible (do not add to schedule)</a:t>
            </a:r>
          </a:p>
        </p:txBody>
      </p:sp>
      <p:grpSp>
        <p:nvGrpSpPr>
          <p:cNvPr id="1383" name="Group"/>
          <p:cNvGrpSpPr/>
          <p:nvPr/>
        </p:nvGrpSpPr>
        <p:grpSpPr>
          <a:xfrm>
            <a:off x="6176367" y="5875735"/>
            <a:ext cx="2134195" cy="303609"/>
            <a:chOff x="0" y="0"/>
            <a:chExt cx="3035300" cy="431800"/>
          </a:xfrm>
        </p:grpSpPr>
        <p:sp>
          <p:nvSpPr>
            <p:cNvPr id="1381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382" name="G"/>
            <p:cNvSpPr txBox="1"/>
            <p:nvPr/>
          </p:nvSpPr>
          <p:spPr>
            <a:xfrm>
              <a:off x="1410259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sp>
        <p:nvSpPr>
          <p:cNvPr id="1384" name="Line"/>
          <p:cNvSpPr/>
          <p:nvPr/>
        </p:nvSpPr>
        <p:spPr>
          <a:xfrm>
            <a:off x="2961680" y="4732734"/>
            <a:ext cx="6474023" cy="1588"/>
          </a:xfrm>
          <a:prstGeom prst="line">
            <a:avLst/>
          </a:prstGeom>
          <a:ln w="25400">
            <a:solidFill>
              <a:srgbClr val="AAAAAA"/>
            </a:solidFill>
            <a:miter lim="400000"/>
            <a:headEnd type="triangle" len="sm"/>
            <a:tailEnd type="stealth"/>
          </a:ln>
        </p:spPr>
        <p:txBody>
          <a:bodyPr lIns="35719" tIns="35719" rIns="35719" bIns="35719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</p:spTree>
    <p:extLst>
      <p:ext uri="{BB962C8B-B14F-4D97-AF65-F5344CB8AC3E}">
        <p14:creationId xmlns:p14="http://schemas.microsoft.com/office/powerpoint/2010/main" val="1310708449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86002"/>
            <a:ext cx="10515600" cy="819647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Earliest-finish-time-first algorithm demo</a:t>
            </a:r>
          </a:p>
        </p:txBody>
      </p:sp>
      <p:grpSp>
        <p:nvGrpSpPr>
          <p:cNvPr id="1402" name="Group"/>
          <p:cNvGrpSpPr/>
          <p:nvPr/>
        </p:nvGrpSpPr>
        <p:grpSpPr>
          <a:xfrm>
            <a:off x="2971006" y="1232495"/>
            <a:ext cx="5868989" cy="3509368"/>
            <a:chOff x="0" y="0"/>
            <a:chExt cx="8347004" cy="4991100"/>
          </a:xfrm>
        </p:grpSpPr>
        <p:sp>
          <p:nvSpPr>
            <p:cNvPr id="1390" name="Line"/>
            <p:cNvSpPr/>
            <p:nvPr/>
          </p:nvSpPr>
          <p:spPr>
            <a:xfrm flipV="1">
              <a:off x="75861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91" name="Line"/>
            <p:cNvSpPr/>
            <p:nvPr/>
          </p:nvSpPr>
          <p:spPr>
            <a:xfrm flipV="1">
              <a:off x="0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92" name="Line"/>
            <p:cNvSpPr/>
            <p:nvPr/>
          </p:nvSpPr>
          <p:spPr>
            <a:xfrm flipV="1">
              <a:off x="227583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93" name="Line"/>
            <p:cNvSpPr/>
            <p:nvPr/>
          </p:nvSpPr>
          <p:spPr>
            <a:xfrm flipV="1">
              <a:off x="1517226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94" name="Line"/>
            <p:cNvSpPr/>
            <p:nvPr/>
          </p:nvSpPr>
          <p:spPr>
            <a:xfrm flipV="1">
              <a:off x="379306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95" name="Line"/>
            <p:cNvSpPr/>
            <p:nvPr/>
          </p:nvSpPr>
          <p:spPr>
            <a:xfrm flipV="1">
              <a:off x="303445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96" name="Line"/>
            <p:cNvSpPr/>
            <p:nvPr/>
          </p:nvSpPr>
          <p:spPr>
            <a:xfrm flipV="1">
              <a:off x="531029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97" name="Line"/>
            <p:cNvSpPr/>
            <p:nvPr/>
          </p:nvSpPr>
          <p:spPr>
            <a:xfrm flipV="1">
              <a:off x="455167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98" name="Line"/>
            <p:cNvSpPr/>
            <p:nvPr/>
          </p:nvSpPr>
          <p:spPr>
            <a:xfrm flipV="1">
              <a:off x="682751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99" name="Line"/>
            <p:cNvSpPr/>
            <p:nvPr/>
          </p:nvSpPr>
          <p:spPr>
            <a:xfrm flipV="1">
              <a:off x="606890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00" name="Line"/>
            <p:cNvSpPr/>
            <p:nvPr/>
          </p:nvSpPr>
          <p:spPr>
            <a:xfrm flipV="1">
              <a:off x="834474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01" name="Line"/>
            <p:cNvSpPr/>
            <p:nvPr/>
          </p:nvSpPr>
          <p:spPr>
            <a:xfrm flipV="1">
              <a:off x="758613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403" name="time"/>
          <p:cNvSpPr txBox="1"/>
          <p:nvPr/>
        </p:nvSpPr>
        <p:spPr>
          <a:xfrm>
            <a:off x="9435703" y="4652367"/>
            <a:ext cx="84832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1404" name="0"/>
          <p:cNvSpPr txBox="1"/>
          <p:nvPr/>
        </p:nvSpPr>
        <p:spPr>
          <a:xfrm>
            <a:off x="273843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grpSp>
        <p:nvGrpSpPr>
          <p:cNvPr id="1407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1405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406" name="C"/>
            <p:cNvSpPr txBox="1"/>
            <p:nvPr/>
          </p:nvSpPr>
          <p:spPr>
            <a:xfrm>
              <a:off x="677411" y="95251"/>
              <a:ext cx="159588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1410" name="Group"/>
          <p:cNvGrpSpPr/>
          <p:nvPr/>
        </p:nvGrpSpPr>
        <p:grpSpPr>
          <a:xfrm>
            <a:off x="5104805" y="2607469"/>
            <a:ext cx="1598414" cy="303609"/>
            <a:chOff x="0" y="0"/>
            <a:chExt cx="2273300" cy="431800"/>
          </a:xfrm>
        </p:grpSpPr>
        <p:sp>
          <p:nvSpPr>
            <p:cNvPr id="1408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409" name="E"/>
            <p:cNvSpPr txBox="1"/>
            <p:nvPr/>
          </p:nvSpPr>
          <p:spPr>
            <a:xfrm>
              <a:off x="1063583" y="57151"/>
              <a:ext cx="139071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1411" name="1"/>
          <p:cNvSpPr txBox="1"/>
          <p:nvPr/>
        </p:nvSpPr>
        <p:spPr>
          <a:xfrm>
            <a:off x="3274219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1412" name="2"/>
          <p:cNvSpPr txBox="1"/>
          <p:nvPr/>
        </p:nvSpPr>
        <p:spPr>
          <a:xfrm>
            <a:off x="381000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1413" name="3"/>
          <p:cNvSpPr txBox="1"/>
          <p:nvPr/>
        </p:nvSpPr>
        <p:spPr>
          <a:xfrm>
            <a:off x="433685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1414" name="4"/>
          <p:cNvSpPr txBox="1"/>
          <p:nvPr/>
        </p:nvSpPr>
        <p:spPr>
          <a:xfrm>
            <a:off x="4872633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415" name="5"/>
          <p:cNvSpPr txBox="1"/>
          <p:nvPr/>
        </p:nvSpPr>
        <p:spPr>
          <a:xfrm>
            <a:off x="540841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416" name="6"/>
          <p:cNvSpPr txBox="1"/>
          <p:nvPr/>
        </p:nvSpPr>
        <p:spPr>
          <a:xfrm>
            <a:off x="5935266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417" name="7"/>
          <p:cNvSpPr txBox="1"/>
          <p:nvPr/>
        </p:nvSpPr>
        <p:spPr>
          <a:xfrm>
            <a:off x="6471047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418" name="8"/>
          <p:cNvSpPr txBox="1"/>
          <p:nvPr/>
        </p:nvSpPr>
        <p:spPr>
          <a:xfrm>
            <a:off x="700682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419" name="9"/>
          <p:cNvSpPr txBox="1"/>
          <p:nvPr/>
        </p:nvSpPr>
        <p:spPr>
          <a:xfrm>
            <a:off x="754261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420" name="10"/>
          <p:cNvSpPr txBox="1"/>
          <p:nvPr/>
        </p:nvSpPr>
        <p:spPr>
          <a:xfrm>
            <a:off x="799802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421" name="11"/>
          <p:cNvSpPr txBox="1"/>
          <p:nvPr/>
        </p:nvSpPr>
        <p:spPr>
          <a:xfrm>
            <a:off x="860524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424" name="Group"/>
          <p:cNvGrpSpPr/>
          <p:nvPr/>
        </p:nvGrpSpPr>
        <p:grpSpPr>
          <a:xfrm>
            <a:off x="7239000" y="4429125"/>
            <a:ext cx="1598414" cy="303609"/>
            <a:chOff x="0" y="0"/>
            <a:chExt cx="2273300" cy="431800"/>
          </a:xfrm>
        </p:grpSpPr>
        <p:sp>
          <p:nvSpPr>
            <p:cNvPr id="1422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423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grpSp>
        <p:nvGrpSpPr>
          <p:cNvPr id="1427" name="Group"/>
          <p:cNvGrpSpPr/>
          <p:nvPr/>
        </p:nvGrpSpPr>
        <p:grpSpPr>
          <a:xfrm>
            <a:off x="6176367" y="3973711"/>
            <a:ext cx="2134195" cy="303609"/>
            <a:chOff x="0" y="0"/>
            <a:chExt cx="3035300" cy="431800"/>
          </a:xfrm>
        </p:grpSpPr>
        <p:sp>
          <p:nvSpPr>
            <p:cNvPr id="1425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426" name="G"/>
            <p:cNvSpPr txBox="1"/>
            <p:nvPr/>
          </p:nvSpPr>
          <p:spPr>
            <a:xfrm>
              <a:off x="1413171" y="57151"/>
              <a:ext cx="184667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grpSp>
        <p:nvGrpSpPr>
          <p:cNvPr id="1430" name="Group"/>
          <p:cNvGrpSpPr/>
          <p:nvPr/>
        </p:nvGrpSpPr>
        <p:grpSpPr>
          <a:xfrm>
            <a:off x="4569023" y="3062883"/>
            <a:ext cx="2669977" cy="303609"/>
            <a:chOff x="0" y="0"/>
            <a:chExt cx="3797300" cy="431800"/>
          </a:xfrm>
        </p:grpSpPr>
        <p:sp>
          <p:nvSpPr>
            <p:cNvPr id="1428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429" name="D"/>
            <p:cNvSpPr txBox="1"/>
            <p:nvPr/>
          </p:nvSpPr>
          <p:spPr>
            <a:xfrm>
              <a:off x="1799290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grpSp>
        <p:nvGrpSpPr>
          <p:cNvPr id="1433" name="Group"/>
          <p:cNvGrpSpPr/>
          <p:nvPr/>
        </p:nvGrpSpPr>
        <p:grpSpPr>
          <a:xfrm>
            <a:off x="5640586" y="3518297"/>
            <a:ext cx="2134195" cy="303609"/>
            <a:chOff x="0" y="0"/>
            <a:chExt cx="3035300" cy="431800"/>
          </a:xfrm>
        </p:grpSpPr>
        <p:sp>
          <p:nvSpPr>
            <p:cNvPr id="1431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432" name="F"/>
            <p:cNvSpPr txBox="1"/>
            <p:nvPr/>
          </p:nvSpPr>
          <p:spPr>
            <a:xfrm>
              <a:off x="1440246" y="57151"/>
              <a:ext cx="13678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  <p:sp>
        <p:nvSpPr>
          <p:cNvPr id="1434" name="Line"/>
          <p:cNvSpPr/>
          <p:nvPr/>
        </p:nvSpPr>
        <p:spPr>
          <a:xfrm>
            <a:off x="2970609" y="6170414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pSp>
        <p:nvGrpSpPr>
          <p:cNvPr id="1447" name="Group"/>
          <p:cNvGrpSpPr/>
          <p:nvPr/>
        </p:nvGrpSpPr>
        <p:grpSpPr>
          <a:xfrm>
            <a:off x="2971006" y="5868194"/>
            <a:ext cx="5868989" cy="303610"/>
            <a:chOff x="0" y="0"/>
            <a:chExt cx="8347005" cy="431800"/>
          </a:xfrm>
        </p:grpSpPr>
        <p:sp>
          <p:nvSpPr>
            <p:cNvPr id="1435" name="Line"/>
            <p:cNvSpPr/>
            <p:nvPr/>
          </p:nvSpPr>
          <p:spPr>
            <a:xfrm flipV="1">
              <a:off x="75861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36" name="Line"/>
            <p:cNvSpPr/>
            <p:nvPr/>
          </p:nvSpPr>
          <p:spPr>
            <a:xfrm flipV="1">
              <a:off x="0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37" name="Line"/>
            <p:cNvSpPr/>
            <p:nvPr/>
          </p:nvSpPr>
          <p:spPr>
            <a:xfrm flipV="1">
              <a:off x="2275839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38" name="Line"/>
            <p:cNvSpPr/>
            <p:nvPr/>
          </p:nvSpPr>
          <p:spPr>
            <a:xfrm flipV="1">
              <a:off x="151722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39" name="Line"/>
            <p:cNvSpPr/>
            <p:nvPr/>
          </p:nvSpPr>
          <p:spPr>
            <a:xfrm flipV="1">
              <a:off x="379306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40" name="Line"/>
            <p:cNvSpPr/>
            <p:nvPr/>
          </p:nvSpPr>
          <p:spPr>
            <a:xfrm flipV="1">
              <a:off x="303445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41" name="Line"/>
            <p:cNvSpPr/>
            <p:nvPr/>
          </p:nvSpPr>
          <p:spPr>
            <a:xfrm flipV="1">
              <a:off x="531029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42" name="Line"/>
            <p:cNvSpPr/>
            <p:nvPr/>
          </p:nvSpPr>
          <p:spPr>
            <a:xfrm flipV="1">
              <a:off x="455168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43" name="Line"/>
            <p:cNvSpPr/>
            <p:nvPr/>
          </p:nvSpPr>
          <p:spPr>
            <a:xfrm flipV="1">
              <a:off x="682752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44" name="Line"/>
            <p:cNvSpPr/>
            <p:nvPr/>
          </p:nvSpPr>
          <p:spPr>
            <a:xfrm flipV="1">
              <a:off x="6068907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45" name="Line"/>
            <p:cNvSpPr/>
            <p:nvPr/>
          </p:nvSpPr>
          <p:spPr>
            <a:xfrm flipV="1">
              <a:off x="8344747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46" name="Line"/>
            <p:cNvSpPr/>
            <p:nvPr/>
          </p:nvSpPr>
          <p:spPr>
            <a:xfrm flipV="1">
              <a:off x="758613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448" name="Line"/>
          <p:cNvSpPr/>
          <p:nvPr/>
        </p:nvSpPr>
        <p:spPr>
          <a:xfrm>
            <a:off x="2970609" y="5866805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449" name="0"/>
          <p:cNvSpPr txBox="1"/>
          <p:nvPr/>
        </p:nvSpPr>
        <p:spPr>
          <a:xfrm>
            <a:off x="273843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sp>
        <p:nvSpPr>
          <p:cNvPr id="1450" name="1"/>
          <p:cNvSpPr txBox="1"/>
          <p:nvPr/>
        </p:nvSpPr>
        <p:spPr>
          <a:xfrm>
            <a:off x="3274219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1451" name="2"/>
          <p:cNvSpPr txBox="1"/>
          <p:nvPr/>
        </p:nvSpPr>
        <p:spPr>
          <a:xfrm>
            <a:off x="381000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1452" name="3"/>
          <p:cNvSpPr txBox="1"/>
          <p:nvPr/>
        </p:nvSpPr>
        <p:spPr>
          <a:xfrm>
            <a:off x="433685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1453" name="4"/>
          <p:cNvSpPr txBox="1"/>
          <p:nvPr/>
        </p:nvSpPr>
        <p:spPr>
          <a:xfrm>
            <a:off x="4872633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454" name="5"/>
          <p:cNvSpPr txBox="1"/>
          <p:nvPr/>
        </p:nvSpPr>
        <p:spPr>
          <a:xfrm>
            <a:off x="540841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455" name="6"/>
          <p:cNvSpPr txBox="1"/>
          <p:nvPr/>
        </p:nvSpPr>
        <p:spPr>
          <a:xfrm>
            <a:off x="5935266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456" name="7"/>
          <p:cNvSpPr txBox="1"/>
          <p:nvPr/>
        </p:nvSpPr>
        <p:spPr>
          <a:xfrm>
            <a:off x="6471047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457" name="8"/>
          <p:cNvSpPr txBox="1"/>
          <p:nvPr/>
        </p:nvSpPr>
        <p:spPr>
          <a:xfrm>
            <a:off x="700682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458" name="9"/>
          <p:cNvSpPr txBox="1"/>
          <p:nvPr/>
        </p:nvSpPr>
        <p:spPr>
          <a:xfrm>
            <a:off x="754261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459" name="10"/>
          <p:cNvSpPr txBox="1"/>
          <p:nvPr/>
        </p:nvSpPr>
        <p:spPr>
          <a:xfrm>
            <a:off x="799802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460" name="11"/>
          <p:cNvSpPr txBox="1"/>
          <p:nvPr/>
        </p:nvSpPr>
        <p:spPr>
          <a:xfrm>
            <a:off x="860524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463" name="Group"/>
          <p:cNvGrpSpPr/>
          <p:nvPr/>
        </p:nvGrpSpPr>
        <p:grpSpPr>
          <a:xfrm>
            <a:off x="3506391" y="5866805"/>
            <a:ext cx="1598414" cy="303609"/>
            <a:chOff x="0" y="0"/>
            <a:chExt cx="2273300" cy="431800"/>
          </a:xfrm>
        </p:grpSpPr>
        <p:sp>
          <p:nvSpPr>
            <p:cNvPr id="1461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462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1466" name="Group"/>
          <p:cNvGrpSpPr/>
          <p:nvPr/>
        </p:nvGrpSpPr>
        <p:grpSpPr>
          <a:xfrm>
            <a:off x="3515320" y="1232297"/>
            <a:ext cx="1598414" cy="303609"/>
            <a:chOff x="0" y="0"/>
            <a:chExt cx="2273300" cy="431800"/>
          </a:xfrm>
        </p:grpSpPr>
        <p:sp>
          <p:nvSpPr>
            <p:cNvPr id="1464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465" name="B"/>
            <p:cNvSpPr txBox="1"/>
            <p:nvPr/>
          </p:nvSpPr>
          <p:spPr>
            <a:xfrm>
              <a:off x="1056826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1469" name="Group"/>
          <p:cNvGrpSpPr/>
          <p:nvPr/>
        </p:nvGrpSpPr>
        <p:grpSpPr>
          <a:xfrm>
            <a:off x="2970609" y="2143125"/>
            <a:ext cx="3196828" cy="303609"/>
            <a:chOff x="0" y="0"/>
            <a:chExt cx="4546600" cy="431800"/>
          </a:xfrm>
        </p:grpSpPr>
        <p:sp>
          <p:nvSpPr>
            <p:cNvPr id="1467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468" name="A"/>
            <p:cNvSpPr txBox="1"/>
            <p:nvPr/>
          </p:nvSpPr>
          <p:spPr>
            <a:xfrm>
              <a:off x="2183561" y="57151"/>
              <a:ext cx="17782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grpSp>
        <p:nvGrpSpPr>
          <p:cNvPr id="1472" name="Group"/>
          <p:cNvGrpSpPr/>
          <p:nvPr/>
        </p:nvGrpSpPr>
        <p:grpSpPr>
          <a:xfrm>
            <a:off x="5104805" y="5866805"/>
            <a:ext cx="1598414" cy="303609"/>
            <a:chOff x="0" y="0"/>
            <a:chExt cx="2273300" cy="431800"/>
          </a:xfrm>
        </p:grpSpPr>
        <p:sp>
          <p:nvSpPr>
            <p:cNvPr id="1470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471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1473" name="Line"/>
          <p:cNvSpPr/>
          <p:nvPr/>
        </p:nvSpPr>
        <p:spPr>
          <a:xfrm>
            <a:off x="2961680" y="4732734"/>
            <a:ext cx="6474023" cy="1588"/>
          </a:xfrm>
          <a:prstGeom prst="line">
            <a:avLst/>
          </a:prstGeom>
          <a:ln w="25400">
            <a:solidFill>
              <a:srgbClr val="AAAAAA"/>
            </a:solidFill>
            <a:miter lim="400000"/>
            <a:headEnd type="triangle" len="sm"/>
            <a:tailEnd type="stealth"/>
          </a:ln>
        </p:spPr>
        <p:txBody>
          <a:bodyPr lIns="35719" tIns="35719" rIns="35719" bIns="35719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</p:spTree>
    <p:extLst>
      <p:ext uri="{BB962C8B-B14F-4D97-AF65-F5344CB8AC3E}">
        <p14:creationId xmlns:p14="http://schemas.microsoft.com/office/powerpoint/2010/main" val="1062894613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12346"/>
            <a:ext cx="10515600" cy="818784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Earliest-finish-time-first algorithm demo</a:t>
            </a:r>
          </a:p>
        </p:txBody>
      </p:sp>
      <p:grpSp>
        <p:nvGrpSpPr>
          <p:cNvPr id="1491" name="Group"/>
          <p:cNvGrpSpPr/>
          <p:nvPr/>
        </p:nvGrpSpPr>
        <p:grpSpPr>
          <a:xfrm>
            <a:off x="2971006" y="1232495"/>
            <a:ext cx="5868989" cy="3509368"/>
            <a:chOff x="0" y="0"/>
            <a:chExt cx="8347004" cy="4991100"/>
          </a:xfrm>
        </p:grpSpPr>
        <p:sp>
          <p:nvSpPr>
            <p:cNvPr id="1479" name="Line"/>
            <p:cNvSpPr/>
            <p:nvPr/>
          </p:nvSpPr>
          <p:spPr>
            <a:xfrm flipV="1">
              <a:off x="75861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80" name="Line"/>
            <p:cNvSpPr/>
            <p:nvPr/>
          </p:nvSpPr>
          <p:spPr>
            <a:xfrm flipV="1">
              <a:off x="0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81" name="Line"/>
            <p:cNvSpPr/>
            <p:nvPr/>
          </p:nvSpPr>
          <p:spPr>
            <a:xfrm flipV="1">
              <a:off x="227583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82" name="Line"/>
            <p:cNvSpPr/>
            <p:nvPr/>
          </p:nvSpPr>
          <p:spPr>
            <a:xfrm flipV="1">
              <a:off x="1517226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83" name="Line"/>
            <p:cNvSpPr/>
            <p:nvPr/>
          </p:nvSpPr>
          <p:spPr>
            <a:xfrm flipV="1">
              <a:off x="379306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84" name="Line"/>
            <p:cNvSpPr/>
            <p:nvPr/>
          </p:nvSpPr>
          <p:spPr>
            <a:xfrm flipV="1">
              <a:off x="303445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85" name="Line"/>
            <p:cNvSpPr/>
            <p:nvPr/>
          </p:nvSpPr>
          <p:spPr>
            <a:xfrm flipV="1">
              <a:off x="531029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86" name="Line"/>
            <p:cNvSpPr/>
            <p:nvPr/>
          </p:nvSpPr>
          <p:spPr>
            <a:xfrm flipV="1">
              <a:off x="455167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87" name="Line"/>
            <p:cNvSpPr/>
            <p:nvPr/>
          </p:nvSpPr>
          <p:spPr>
            <a:xfrm flipV="1">
              <a:off x="682751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88" name="Line"/>
            <p:cNvSpPr/>
            <p:nvPr/>
          </p:nvSpPr>
          <p:spPr>
            <a:xfrm flipV="1">
              <a:off x="606890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89" name="Line"/>
            <p:cNvSpPr/>
            <p:nvPr/>
          </p:nvSpPr>
          <p:spPr>
            <a:xfrm flipV="1">
              <a:off x="834474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90" name="Line"/>
            <p:cNvSpPr/>
            <p:nvPr/>
          </p:nvSpPr>
          <p:spPr>
            <a:xfrm flipV="1">
              <a:off x="758613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492" name="time"/>
          <p:cNvSpPr txBox="1"/>
          <p:nvPr/>
        </p:nvSpPr>
        <p:spPr>
          <a:xfrm>
            <a:off x="9435703" y="4652367"/>
            <a:ext cx="84832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1493" name="0"/>
          <p:cNvSpPr txBox="1"/>
          <p:nvPr/>
        </p:nvSpPr>
        <p:spPr>
          <a:xfrm>
            <a:off x="273843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grpSp>
        <p:nvGrpSpPr>
          <p:cNvPr id="1496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1494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495" name="C"/>
            <p:cNvSpPr txBox="1"/>
            <p:nvPr/>
          </p:nvSpPr>
          <p:spPr>
            <a:xfrm>
              <a:off x="677411" y="95251"/>
              <a:ext cx="159588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1499" name="Group"/>
          <p:cNvGrpSpPr/>
          <p:nvPr/>
        </p:nvGrpSpPr>
        <p:grpSpPr>
          <a:xfrm>
            <a:off x="5104805" y="2607469"/>
            <a:ext cx="1598414" cy="303609"/>
            <a:chOff x="0" y="0"/>
            <a:chExt cx="2273300" cy="431800"/>
          </a:xfrm>
        </p:grpSpPr>
        <p:sp>
          <p:nvSpPr>
            <p:cNvPr id="1497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498" name="E"/>
            <p:cNvSpPr txBox="1"/>
            <p:nvPr/>
          </p:nvSpPr>
          <p:spPr>
            <a:xfrm>
              <a:off x="1063583" y="57151"/>
              <a:ext cx="139071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1500" name="1"/>
          <p:cNvSpPr txBox="1"/>
          <p:nvPr/>
        </p:nvSpPr>
        <p:spPr>
          <a:xfrm>
            <a:off x="3274219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1501" name="2"/>
          <p:cNvSpPr txBox="1"/>
          <p:nvPr/>
        </p:nvSpPr>
        <p:spPr>
          <a:xfrm>
            <a:off x="381000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1502" name="3"/>
          <p:cNvSpPr txBox="1"/>
          <p:nvPr/>
        </p:nvSpPr>
        <p:spPr>
          <a:xfrm>
            <a:off x="433685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1503" name="4"/>
          <p:cNvSpPr txBox="1"/>
          <p:nvPr/>
        </p:nvSpPr>
        <p:spPr>
          <a:xfrm>
            <a:off x="4872633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504" name="5"/>
          <p:cNvSpPr txBox="1"/>
          <p:nvPr/>
        </p:nvSpPr>
        <p:spPr>
          <a:xfrm>
            <a:off x="540841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505" name="6"/>
          <p:cNvSpPr txBox="1"/>
          <p:nvPr/>
        </p:nvSpPr>
        <p:spPr>
          <a:xfrm>
            <a:off x="5935266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506" name="7"/>
          <p:cNvSpPr txBox="1"/>
          <p:nvPr/>
        </p:nvSpPr>
        <p:spPr>
          <a:xfrm>
            <a:off x="6471047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507" name="8"/>
          <p:cNvSpPr txBox="1"/>
          <p:nvPr/>
        </p:nvSpPr>
        <p:spPr>
          <a:xfrm>
            <a:off x="700682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508" name="9"/>
          <p:cNvSpPr txBox="1"/>
          <p:nvPr/>
        </p:nvSpPr>
        <p:spPr>
          <a:xfrm>
            <a:off x="754261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509" name="10"/>
          <p:cNvSpPr txBox="1"/>
          <p:nvPr/>
        </p:nvSpPr>
        <p:spPr>
          <a:xfrm>
            <a:off x="799802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510" name="11"/>
          <p:cNvSpPr txBox="1"/>
          <p:nvPr/>
        </p:nvSpPr>
        <p:spPr>
          <a:xfrm>
            <a:off x="860524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513" name="Group"/>
          <p:cNvGrpSpPr/>
          <p:nvPr/>
        </p:nvGrpSpPr>
        <p:grpSpPr>
          <a:xfrm>
            <a:off x="7239000" y="4429125"/>
            <a:ext cx="1598414" cy="303609"/>
            <a:chOff x="0" y="0"/>
            <a:chExt cx="2273300" cy="431800"/>
          </a:xfrm>
        </p:grpSpPr>
        <p:sp>
          <p:nvSpPr>
            <p:cNvPr id="1511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512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grpSp>
        <p:nvGrpSpPr>
          <p:cNvPr id="1516" name="Group"/>
          <p:cNvGrpSpPr/>
          <p:nvPr/>
        </p:nvGrpSpPr>
        <p:grpSpPr>
          <a:xfrm>
            <a:off x="6176367" y="3973711"/>
            <a:ext cx="2134195" cy="303609"/>
            <a:chOff x="0" y="0"/>
            <a:chExt cx="3035300" cy="431800"/>
          </a:xfrm>
        </p:grpSpPr>
        <p:sp>
          <p:nvSpPr>
            <p:cNvPr id="1514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515" name="G"/>
            <p:cNvSpPr txBox="1"/>
            <p:nvPr/>
          </p:nvSpPr>
          <p:spPr>
            <a:xfrm>
              <a:off x="1413171" y="57151"/>
              <a:ext cx="184667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grpSp>
        <p:nvGrpSpPr>
          <p:cNvPr id="1519" name="Group"/>
          <p:cNvGrpSpPr/>
          <p:nvPr/>
        </p:nvGrpSpPr>
        <p:grpSpPr>
          <a:xfrm>
            <a:off x="4569023" y="3062883"/>
            <a:ext cx="2669977" cy="303609"/>
            <a:chOff x="0" y="0"/>
            <a:chExt cx="3797300" cy="431800"/>
          </a:xfrm>
        </p:grpSpPr>
        <p:sp>
          <p:nvSpPr>
            <p:cNvPr id="1517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518" name="D"/>
            <p:cNvSpPr txBox="1"/>
            <p:nvPr/>
          </p:nvSpPr>
          <p:spPr>
            <a:xfrm>
              <a:off x="1799290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grpSp>
        <p:nvGrpSpPr>
          <p:cNvPr id="1522" name="Group"/>
          <p:cNvGrpSpPr/>
          <p:nvPr/>
        </p:nvGrpSpPr>
        <p:grpSpPr>
          <a:xfrm>
            <a:off x="5640586" y="3518297"/>
            <a:ext cx="2134195" cy="303609"/>
            <a:chOff x="0" y="0"/>
            <a:chExt cx="3035300" cy="431800"/>
          </a:xfrm>
        </p:grpSpPr>
        <p:sp>
          <p:nvSpPr>
            <p:cNvPr id="1520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521" name="F"/>
            <p:cNvSpPr txBox="1"/>
            <p:nvPr/>
          </p:nvSpPr>
          <p:spPr>
            <a:xfrm>
              <a:off x="1440246" y="57151"/>
              <a:ext cx="13678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  <p:sp>
        <p:nvSpPr>
          <p:cNvPr id="1523" name="Line"/>
          <p:cNvSpPr/>
          <p:nvPr/>
        </p:nvSpPr>
        <p:spPr>
          <a:xfrm>
            <a:off x="2970609" y="6170414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pSp>
        <p:nvGrpSpPr>
          <p:cNvPr id="1536" name="Group"/>
          <p:cNvGrpSpPr/>
          <p:nvPr/>
        </p:nvGrpSpPr>
        <p:grpSpPr>
          <a:xfrm>
            <a:off x="2971006" y="5868194"/>
            <a:ext cx="5868989" cy="303610"/>
            <a:chOff x="0" y="0"/>
            <a:chExt cx="8347005" cy="431800"/>
          </a:xfrm>
        </p:grpSpPr>
        <p:sp>
          <p:nvSpPr>
            <p:cNvPr id="1524" name="Line"/>
            <p:cNvSpPr/>
            <p:nvPr/>
          </p:nvSpPr>
          <p:spPr>
            <a:xfrm flipV="1">
              <a:off x="75861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25" name="Line"/>
            <p:cNvSpPr/>
            <p:nvPr/>
          </p:nvSpPr>
          <p:spPr>
            <a:xfrm flipV="1">
              <a:off x="0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26" name="Line"/>
            <p:cNvSpPr/>
            <p:nvPr/>
          </p:nvSpPr>
          <p:spPr>
            <a:xfrm flipV="1">
              <a:off x="2275839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27" name="Line"/>
            <p:cNvSpPr/>
            <p:nvPr/>
          </p:nvSpPr>
          <p:spPr>
            <a:xfrm flipV="1">
              <a:off x="151722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28" name="Line"/>
            <p:cNvSpPr/>
            <p:nvPr/>
          </p:nvSpPr>
          <p:spPr>
            <a:xfrm flipV="1">
              <a:off x="379306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29" name="Line"/>
            <p:cNvSpPr/>
            <p:nvPr/>
          </p:nvSpPr>
          <p:spPr>
            <a:xfrm flipV="1">
              <a:off x="303445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30" name="Line"/>
            <p:cNvSpPr/>
            <p:nvPr/>
          </p:nvSpPr>
          <p:spPr>
            <a:xfrm flipV="1">
              <a:off x="531029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31" name="Line"/>
            <p:cNvSpPr/>
            <p:nvPr/>
          </p:nvSpPr>
          <p:spPr>
            <a:xfrm flipV="1">
              <a:off x="455168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32" name="Line"/>
            <p:cNvSpPr/>
            <p:nvPr/>
          </p:nvSpPr>
          <p:spPr>
            <a:xfrm flipV="1">
              <a:off x="682752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33" name="Line"/>
            <p:cNvSpPr/>
            <p:nvPr/>
          </p:nvSpPr>
          <p:spPr>
            <a:xfrm flipV="1">
              <a:off x="6068907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34" name="Line"/>
            <p:cNvSpPr/>
            <p:nvPr/>
          </p:nvSpPr>
          <p:spPr>
            <a:xfrm flipV="1">
              <a:off x="8344747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35" name="Line"/>
            <p:cNvSpPr/>
            <p:nvPr/>
          </p:nvSpPr>
          <p:spPr>
            <a:xfrm flipV="1">
              <a:off x="758613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537" name="Line"/>
          <p:cNvSpPr/>
          <p:nvPr/>
        </p:nvSpPr>
        <p:spPr>
          <a:xfrm>
            <a:off x="2970609" y="5866805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538" name="0"/>
          <p:cNvSpPr txBox="1"/>
          <p:nvPr/>
        </p:nvSpPr>
        <p:spPr>
          <a:xfrm>
            <a:off x="273843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sp>
        <p:nvSpPr>
          <p:cNvPr id="1539" name="1"/>
          <p:cNvSpPr txBox="1"/>
          <p:nvPr/>
        </p:nvSpPr>
        <p:spPr>
          <a:xfrm>
            <a:off x="3274219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1540" name="2"/>
          <p:cNvSpPr txBox="1"/>
          <p:nvPr/>
        </p:nvSpPr>
        <p:spPr>
          <a:xfrm>
            <a:off x="381000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1541" name="3"/>
          <p:cNvSpPr txBox="1"/>
          <p:nvPr/>
        </p:nvSpPr>
        <p:spPr>
          <a:xfrm>
            <a:off x="433685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1542" name="4"/>
          <p:cNvSpPr txBox="1"/>
          <p:nvPr/>
        </p:nvSpPr>
        <p:spPr>
          <a:xfrm>
            <a:off x="4872633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543" name="5"/>
          <p:cNvSpPr txBox="1"/>
          <p:nvPr/>
        </p:nvSpPr>
        <p:spPr>
          <a:xfrm>
            <a:off x="540841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544" name="6"/>
          <p:cNvSpPr txBox="1"/>
          <p:nvPr/>
        </p:nvSpPr>
        <p:spPr>
          <a:xfrm>
            <a:off x="5935266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545" name="7"/>
          <p:cNvSpPr txBox="1"/>
          <p:nvPr/>
        </p:nvSpPr>
        <p:spPr>
          <a:xfrm>
            <a:off x="6471047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546" name="8"/>
          <p:cNvSpPr txBox="1"/>
          <p:nvPr/>
        </p:nvSpPr>
        <p:spPr>
          <a:xfrm>
            <a:off x="700682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547" name="9"/>
          <p:cNvSpPr txBox="1"/>
          <p:nvPr/>
        </p:nvSpPr>
        <p:spPr>
          <a:xfrm>
            <a:off x="754261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548" name="10"/>
          <p:cNvSpPr txBox="1"/>
          <p:nvPr/>
        </p:nvSpPr>
        <p:spPr>
          <a:xfrm>
            <a:off x="799802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549" name="11"/>
          <p:cNvSpPr txBox="1"/>
          <p:nvPr/>
        </p:nvSpPr>
        <p:spPr>
          <a:xfrm>
            <a:off x="860524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552" name="Group"/>
          <p:cNvGrpSpPr/>
          <p:nvPr/>
        </p:nvGrpSpPr>
        <p:grpSpPr>
          <a:xfrm>
            <a:off x="3506391" y="5866805"/>
            <a:ext cx="1598414" cy="303609"/>
            <a:chOff x="0" y="0"/>
            <a:chExt cx="2273300" cy="431800"/>
          </a:xfrm>
        </p:grpSpPr>
        <p:sp>
          <p:nvSpPr>
            <p:cNvPr id="1550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551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1555" name="Group"/>
          <p:cNvGrpSpPr/>
          <p:nvPr/>
        </p:nvGrpSpPr>
        <p:grpSpPr>
          <a:xfrm>
            <a:off x="3515320" y="1232297"/>
            <a:ext cx="1598414" cy="303609"/>
            <a:chOff x="0" y="0"/>
            <a:chExt cx="2273300" cy="431800"/>
          </a:xfrm>
        </p:grpSpPr>
        <p:sp>
          <p:nvSpPr>
            <p:cNvPr id="1553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554" name="B"/>
            <p:cNvSpPr txBox="1"/>
            <p:nvPr/>
          </p:nvSpPr>
          <p:spPr>
            <a:xfrm>
              <a:off x="1056826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1558" name="Group"/>
          <p:cNvGrpSpPr/>
          <p:nvPr/>
        </p:nvGrpSpPr>
        <p:grpSpPr>
          <a:xfrm>
            <a:off x="2970609" y="2143125"/>
            <a:ext cx="3196828" cy="303609"/>
            <a:chOff x="0" y="0"/>
            <a:chExt cx="4546600" cy="431800"/>
          </a:xfrm>
        </p:grpSpPr>
        <p:sp>
          <p:nvSpPr>
            <p:cNvPr id="1556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557" name="A"/>
            <p:cNvSpPr txBox="1"/>
            <p:nvPr/>
          </p:nvSpPr>
          <p:spPr>
            <a:xfrm>
              <a:off x="2183561" y="57151"/>
              <a:ext cx="17782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grpSp>
        <p:nvGrpSpPr>
          <p:cNvPr id="1561" name="Group"/>
          <p:cNvGrpSpPr/>
          <p:nvPr/>
        </p:nvGrpSpPr>
        <p:grpSpPr>
          <a:xfrm>
            <a:off x="5104805" y="5866805"/>
            <a:ext cx="1598414" cy="303609"/>
            <a:chOff x="0" y="0"/>
            <a:chExt cx="2273300" cy="431800"/>
          </a:xfrm>
        </p:grpSpPr>
        <p:sp>
          <p:nvSpPr>
            <p:cNvPr id="1559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560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1562" name="job H is compatible (add to schedule)"/>
          <p:cNvSpPr txBox="1"/>
          <p:nvPr/>
        </p:nvSpPr>
        <p:spPr>
          <a:xfrm>
            <a:off x="1988149" y="5402461"/>
            <a:ext cx="312425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job H is compatible (add to schedule)</a:t>
            </a:r>
          </a:p>
        </p:txBody>
      </p:sp>
      <p:grpSp>
        <p:nvGrpSpPr>
          <p:cNvPr id="1565" name="Group"/>
          <p:cNvGrpSpPr/>
          <p:nvPr/>
        </p:nvGrpSpPr>
        <p:grpSpPr>
          <a:xfrm>
            <a:off x="7239000" y="5866805"/>
            <a:ext cx="1598414" cy="303609"/>
            <a:chOff x="0" y="0"/>
            <a:chExt cx="2273300" cy="431800"/>
          </a:xfrm>
        </p:grpSpPr>
        <p:sp>
          <p:nvSpPr>
            <p:cNvPr id="1563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564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sp>
        <p:nvSpPr>
          <p:cNvPr id="1566" name="Line"/>
          <p:cNvSpPr/>
          <p:nvPr/>
        </p:nvSpPr>
        <p:spPr>
          <a:xfrm>
            <a:off x="2961680" y="4732734"/>
            <a:ext cx="6474023" cy="1588"/>
          </a:xfrm>
          <a:prstGeom prst="line">
            <a:avLst/>
          </a:prstGeom>
          <a:ln w="25400">
            <a:solidFill>
              <a:srgbClr val="AAAAAA"/>
            </a:solidFill>
            <a:miter lim="400000"/>
            <a:headEnd type="triangle" len="sm"/>
            <a:tailEnd type="stealth"/>
          </a:ln>
        </p:spPr>
        <p:txBody>
          <a:bodyPr lIns="35719" tIns="35719" rIns="35719" bIns="35719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</p:spTree>
    <p:extLst>
      <p:ext uri="{BB962C8B-B14F-4D97-AF65-F5344CB8AC3E}">
        <p14:creationId xmlns:p14="http://schemas.microsoft.com/office/powerpoint/2010/main" val="69270655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34AA84B-86BB-B840-91A5-EFE6826B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314" y="99527"/>
            <a:ext cx="8839200" cy="838200"/>
          </a:xfrm>
        </p:spPr>
        <p:txBody>
          <a:bodyPr/>
          <a:lstStyle/>
          <a:p>
            <a:r>
              <a:rPr lang="en-US" altLang="en-US" dirty="0"/>
              <a:t>Optimization Problems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16E9B3-90FA-A54F-89E6-C5764FD52D2C}"/>
              </a:ext>
            </a:extLst>
          </p:cNvPr>
          <p:cNvSpPr txBox="1">
            <a:spLocks noChangeArrowheads="1"/>
          </p:cNvSpPr>
          <p:nvPr/>
        </p:nvSpPr>
        <p:spPr>
          <a:xfrm>
            <a:off x="827314" y="1341120"/>
            <a:ext cx="8591006" cy="49530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/>
              <a:t>An </a:t>
            </a:r>
            <a:r>
              <a:rPr lang="en-US" altLang="en-US">
                <a:solidFill>
                  <a:schemeClr val="tx2"/>
                </a:solidFill>
              </a:rPr>
              <a:t>optimization problem</a:t>
            </a:r>
            <a:r>
              <a:rPr lang="en-US" altLang="en-US"/>
              <a:t> is one in which you want to find, not just </a:t>
            </a:r>
            <a:r>
              <a:rPr lang="en-US" altLang="en-US" i="1"/>
              <a:t>a</a:t>
            </a:r>
            <a:r>
              <a:rPr lang="en-US" altLang="en-US"/>
              <a:t> solution, but the </a:t>
            </a:r>
            <a:r>
              <a:rPr lang="en-US" altLang="en-US" i="1"/>
              <a:t>best</a:t>
            </a:r>
            <a:r>
              <a:rPr lang="en-US" altLang="en-US"/>
              <a:t> solution</a:t>
            </a:r>
          </a:p>
          <a:p>
            <a:r>
              <a:rPr lang="en-US" altLang="en-US"/>
              <a:t>A “greedy algorithm” sometimes works well for optimization problems</a:t>
            </a:r>
          </a:p>
          <a:p>
            <a:r>
              <a:rPr lang="en-US" altLang="en-US"/>
              <a:t>A </a:t>
            </a:r>
            <a:r>
              <a:rPr lang="en-US" altLang="en-US">
                <a:solidFill>
                  <a:schemeClr val="tx2"/>
                </a:solidFill>
              </a:rPr>
              <a:t>greedy algorithm</a:t>
            </a:r>
            <a:r>
              <a:rPr lang="en-US" altLang="en-US"/>
              <a:t> works in phases. At each phase:</a:t>
            </a:r>
          </a:p>
          <a:p>
            <a:pPr lvl="1"/>
            <a:r>
              <a:rPr lang="en-US" altLang="en-US"/>
              <a:t>You take the best you can get right now, without regard for future consequences</a:t>
            </a:r>
          </a:p>
          <a:p>
            <a:pPr lvl="1"/>
            <a:r>
              <a:rPr lang="en-US" altLang="en-US"/>
              <a:t>You hope that by choosing a </a:t>
            </a:r>
            <a:r>
              <a:rPr lang="en-US" altLang="en-US" i="1"/>
              <a:t>local</a:t>
            </a:r>
            <a:r>
              <a:rPr lang="en-US" altLang="en-US"/>
              <a:t> optimum at each step, you will end up at a </a:t>
            </a:r>
            <a:r>
              <a:rPr lang="en-US" altLang="en-US" i="1"/>
              <a:t>global</a:t>
            </a:r>
            <a:r>
              <a:rPr lang="en-US" altLang="en-US"/>
              <a:t> optimum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4028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43615"/>
            <a:ext cx="10515600" cy="746621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Earliest-finish-time-first algorithm demo</a:t>
            </a:r>
          </a:p>
        </p:txBody>
      </p:sp>
      <p:grpSp>
        <p:nvGrpSpPr>
          <p:cNvPr id="1584" name="Group"/>
          <p:cNvGrpSpPr/>
          <p:nvPr/>
        </p:nvGrpSpPr>
        <p:grpSpPr>
          <a:xfrm>
            <a:off x="2971006" y="1232495"/>
            <a:ext cx="5868989" cy="3509368"/>
            <a:chOff x="0" y="0"/>
            <a:chExt cx="8347004" cy="4991100"/>
          </a:xfrm>
        </p:grpSpPr>
        <p:sp>
          <p:nvSpPr>
            <p:cNvPr id="1572" name="Line"/>
            <p:cNvSpPr/>
            <p:nvPr/>
          </p:nvSpPr>
          <p:spPr>
            <a:xfrm flipV="1">
              <a:off x="75861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73" name="Line"/>
            <p:cNvSpPr/>
            <p:nvPr/>
          </p:nvSpPr>
          <p:spPr>
            <a:xfrm flipV="1">
              <a:off x="0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74" name="Line"/>
            <p:cNvSpPr/>
            <p:nvPr/>
          </p:nvSpPr>
          <p:spPr>
            <a:xfrm flipV="1">
              <a:off x="227583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75" name="Line"/>
            <p:cNvSpPr/>
            <p:nvPr/>
          </p:nvSpPr>
          <p:spPr>
            <a:xfrm flipV="1">
              <a:off x="1517226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76" name="Line"/>
            <p:cNvSpPr/>
            <p:nvPr/>
          </p:nvSpPr>
          <p:spPr>
            <a:xfrm flipV="1">
              <a:off x="379306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77" name="Line"/>
            <p:cNvSpPr/>
            <p:nvPr/>
          </p:nvSpPr>
          <p:spPr>
            <a:xfrm flipV="1">
              <a:off x="303445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78" name="Line"/>
            <p:cNvSpPr/>
            <p:nvPr/>
          </p:nvSpPr>
          <p:spPr>
            <a:xfrm flipV="1">
              <a:off x="531029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79" name="Line"/>
            <p:cNvSpPr/>
            <p:nvPr/>
          </p:nvSpPr>
          <p:spPr>
            <a:xfrm flipV="1">
              <a:off x="455167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80" name="Line"/>
            <p:cNvSpPr/>
            <p:nvPr/>
          </p:nvSpPr>
          <p:spPr>
            <a:xfrm flipV="1">
              <a:off x="682751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81" name="Line"/>
            <p:cNvSpPr/>
            <p:nvPr/>
          </p:nvSpPr>
          <p:spPr>
            <a:xfrm flipV="1">
              <a:off x="606890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82" name="Line"/>
            <p:cNvSpPr/>
            <p:nvPr/>
          </p:nvSpPr>
          <p:spPr>
            <a:xfrm flipV="1">
              <a:off x="834474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583" name="Line"/>
            <p:cNvSpPr/>
            <p:nvPr/>
          </p:nvSpPr>
          <p:spPr>
            <a:xfrm flipV="1">
              <a:off x="758613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585" name="time"/>
          <p:cNvSpPr txBox="1"/>
          <p:nvPr/>
        </p:nvSpPr>
        <p:spPr>
          <a:xfrm>
            <a:off x="9435703" y="4652367"/>
            <a:ext cx="84832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1586" name="0"/>
          <p:cNvSpPr txBox="1"/>
          <p:nvPr/>
        </p:nvSpPr>
        <p:spPr>
          <a:xfrm>
            <a:off x="273843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grpSp>
        <p:nvGrpSpPr>
          <p:cNvPr id="1589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1587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588" name="C"/>
            <p:cNvSpPr txBox="1"/>
            <p:nvPr/>
          </p:nvSpPr>
          <p:spPr>
            <a:xfrm>
              <a:off x="677411" y="95251"/>
              <a:ext cx="159588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1592" name="Group"/>
          <p:cNvGrpSpPr/>
          <p:nvPr/>
        </p:nvGrpSpPr>
        <p:grpSpPr>
          <a:xfrm>
            <a:off x="5104805" y="2607469"/>
            <a:ext cx="1598414" cy="303609"/>
            <a:chOff x="0" y="0"/>
            <a:chExt cx="2273300" cy="431800"/>
          </a:xfrm>
        </p:grpSpPr>
        <p:sp>
          <p:nvSpPr>
            <p:cNvPr id="1590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591" name="E"/>
            <p:cNvSpPr txBox="1"/>
            <p:nvPr/>
          </p:nvSpPr>
          <p:spPr>
            <a:xfrm>
              <a:off x="1063583" y="57151"/>
              <a:ext cx="139071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1593" name="1"/>
          <p:cNvSpPr txBox="1"/>
          <p:nvPr/>
        </p:nvSpPr>
        <p:spPr>
          <a:xfrm>
            <a:off x="3274219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1594" name="2"/>
          <p:cNvSpPr txBox="1"/>
          <p:nvPr/>
        </p:nvSpPr>
        <p:spPr>
          <a:xfrm>
            <a:off x="381000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1595" name="3"/>
          <p:cNvSpPr txBox="1"/>
          <p:nvPr/>
        </p:nvSpPr>
        <p:spPr>
          <a:xfrm>
            <a:off x="433685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1596" name="4"/>
          <p:cNvSpPr txBox="1"/>
          <p:nvPr/>
        </p:nvSpPr>
        <p:spPr>
          <a:xfrm>
            <a:off x="4872633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597" name="5"/>
          <p:cNvSpPr txBox="1"/>
          <p:nvPr/>
        </p:nvSpPr>
        <p:spPr>
          <a:xfrm>
            <a:off x="540841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598" name="6"/>
          <p:cNvSpPr txBox="1"/>
          <p:nvPr/>
        </p:nvSpPr>
        <p:spPr>
          <a:xfrm>
            <a:off x="5935266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599" name="7"/>
          <p:cNvSpPr txBox="1"/>
          <p:nvPr/>
        </p:nvSpPr>
        <p:spPr>
          <a:xfrm>
            <a:off x="6471047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600" name="8"/>
          <p:cNvSpPr txBox="1"/>
          <p:nvPr/>
        </p:nvSpPr>
        <p:spPr>
          <a:xfrm>
            <a:off x="700682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601" name="9"/>
          <p:cNvSpPr txBox="1"/>
          <p:nvPr/>
        </p:nvSpPr>
        <p:spPr>
          <a:xfrm>
            <a:off x="754261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602" name="10"/>
          <p:cNvSpPr txBox="1"/>
          <p:nvPr/>
        </p:nvSpPr>
        <p:spPr>
          <a:xfrm>
            <a:off x="799802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603" name="11"/>
          <p:cNvSpPr txBox="1"/>
          <p:nvPr/>
        </p:nvSpPr>
        <p:spPr>
          <a:xfrm>
            <a:off x="860524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606" name="Group"/>
          <p:cNvGrpSpPr/>
          <p:nvPr/>
        </p:nvGrpSpPr>
        <p:grpSpPr>
          <a:xfrm>
            <a:off x="7239000" y="4429125"/>
            <a:ext cx="1598414" cy="303609"/>
            <a:chOff x="0" y="0"/>
            <a:chExt cx="2273300" cy="431800"/>
          </a:xfrm>
        </p:grpSpPr>
        <p:sp>
          <p:nvSpPr>
            <p:cNvPr id="1604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605" name="H"/>
            <p:cNvSpPr txBox="1"/>
            <p:nvPr/>
          </p:nvSpPr>
          <p:spPr>
            <a:xfrm>
              <a:off x="1038242" y="57151"/>
              <a:ext cx="189227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grpSp>
        <p:nvGrpSpPr>
          <p:cNvPr id="1609" name="Group"/>
          <p:cNvGrpSpPr/>
          <p:nvPr/>
        </p:nvGrpSpPr>
        <p:grpSpPr>
          <a:xfrm>
            <a:off x="6176367" y="3973711"/>
            <a:ext cx="2134195" cy="303609"/>
            <a:chOff x="0" y="0"/>
            <a:chExt cx="3035300" cy="431800"/>
          </a:xfrm>
        </p:grpSpPr>
        <p:sp>
          <p:nvSpPr>
            <p:cNvPr id="1607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608" name="G"/>
            <p:cNvSpPr txBox="1"/>
            <p:nvPr/>
          </p:nvSpPr>
          <p:spPr>
            <a:xfrm>
              <a:off x="1413171" y="57151"/>
              <a:ext cx="184667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grpSp>
        <p:nvGrpSpPr>
          <p:cNvPr id="1612" name="Group"/>
          <p:cNvGrpSpPr/>
          <p:nvPr/>
        </p:nvGrpSpPr>
        <p:grpSpPr>
          <a:xfrm>
            <a:off x="4569023" y="3062883"/>
            <a:ext cx="2669977" cy="303609"/>
            <a:chOff x="0" y="0"/>
            <a:chExt cx="3797300" cy="431800"/>
          </a:xfrm>
        </p:grpSpPr>
        <p:sp>
          <p:nvSpPr>
            <p:cNvPr id="1610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611" name="D"/>
            <p:cNvSpPr txBox="1"/>
            <p:nvPr/>
          </p:nvSpPr>
          <p:spPr>
            <a:xfrm>
              <a:off x="1799290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grpSp>
        <p:nvGrpSpPr>
          <p:cNvPr id="1615" name="Group"/>
          <p:cNvGrpSpPr/>
          <p:nvPr/>
        </p:nvGrpSpPr>
        <p:grpSpPr>
          <a:xfrm>
            <a:off x="5640586" y="3518297"/>
            <a:ext cx="2134195" cy="303609"/>
            <a:chOff x="0" y="0"/>
            <a:chExt cx="3035300" cy="431800"/>
          </a:xfrm>
        </p:grpSpPr>
        <p:sp>
          <p:nvSpPr>
            <p:cNvPr id="1613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614" name="F"/>
            <p:cNvSpPr txBox="1"/>
            <p:nvPr/>
          </p:nvSpPr>
          <p:spPr>
            <a:xfrm>
              <a:off x="1440246" y="57151"/>
              <a:ext cx="13678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  <p:sp>
        <p:nvSpPr>
          <p:cNvPr id="1616" name="Line"/>
          <p:cNvSpPr/>
          <p:nvPr/>
        </p:nvSpPr>
        <p:spPr>
          <a:xfrm>
            <a:off x="2970609" y="6170414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pSp>
        <p:nvGrpSpPr>
          <p:cNvPr id="1629" name="Group"/>
          <p:cNvGrpSpPr/>
          <p:nvPr/>
        </p:nvGrpSpPr>
        <p:grpSpPr>
          <a:xfrm>
            <a:off x="2971006" y="5868194"/>
            <a:ext cx="5868989" cy="303610"/>
            <a:chOff x="0" y="0"/>
            <a:chExt cx="8347005" cy="431800"/>
          </a:xfrm>
        </p:grpSpPr>
        <p:sp>
          <p:nvSpPr>
            <p:cNvPr id="1617" name="Line"/>
            <p:cNvSpPr/>
            <p:nvPr/>
          </p:nvSpPr>
          <p:spPr>
            <a:xfrm flipV="1">
              <a:off x="75861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18" name="Line"/>
            <p:cNvSpPr/>
            <p:nvPr/>
          </p:nvSpPr>
          <p:spPr>
            <a:xfrm flipV="1">
              <a:off x="0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19" name="Line"/>
            <p:cNvSpPr/>
            <p:nvPr/>
          </p:nvSpPr>
          <p:spPr>
            <a:xfrm flipV="1">
              <a:off x="2275839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20" name="Line"/>
            <p:cNvSpPr/>
            <p:nvPr/>
          </p:nvSpPr>
          <p:spPr>
            <a:xfrm flipV="1">
              <a:off x="151722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21" name="Line"/>
            <p:cNvSpPr/>
            <p:nvPr/>
          </p:nvSpPr>
          <p:spPr>
            <a:xfrm flipV="1">
              <a:off x="379306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22" name="Line"/>
            <p:cNvSpPr/>
            <p:nvPr/>
          </p:nvSpPr>
          <p:spPr>
            <a:xfrm flipV="1">
              <a:off x="303445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23" name="Line"/>
            <p:cNvSpPr/>
            <p:nvPr/>
          </p:nvSpPr>
          <p:spPr>
            <a:xfrm flipV="1">
              <a:off x="531029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24" name="Line"/>
            <p:cNvSpPr/>
            <p:nvPr/>
          </p:nvSpPr>
          <p:spPr>
            <a:xfrm flipV="1">
              <a:off x="455168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25" name="Line"/>
            <p:cNvSpPr/>
            <p:nvPr/>
          </p:nvSpPr>
          <p:spPr>
            <a:xfrm flipV="1">
              <a:off x="682752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26" name="Line"/>
            <p:cNvSpPr/>
            <p:nvPr/>
          </p:nvSpPr>
          <p:spPr>
            <a:xfrm flipV="1">
              <a:off x="6068907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27" name="Line"/>
            <p:cNvSpPr/>
            <p:nvPr/>
          </p:nvSpPr>
          <p:spPr>
            <a:xfrm flipV="1">
              <a:off x="8344747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28" name="Line"/>
            <p:cNvSpPr/>
            <p:nvPr/>
          </p:nvSpPr>
          <p:spPr>
            <a:xfrm flipV="1">
              <a:off x="758613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630" name="Line"/>
          <p:cNvSpPr/>
          <p:nvPr/>
        </p:nvSpPr>
        <p:spPr>
          <a:xfrm>
            <a:off x="2970609" y="5866805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631" name="0"/>
          <p:cNvSpPr txBox="1"/>
          <p:nvPr/>
        </p:nvSpPr>
        <p:spPr>
          <a:xfrm>
            <a:off x="273843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sp>
        <p:nvSpPr>
          <p:cNvPr id="1632" name="1"/>
          <p:cNvSpPr txBox="1"/>
          <p:nvPr/>
        </p:nvSpPr>
        <p:spPr>
          <a:xfrm>
            <a:off x="3274219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1633" name="2"/>
          <p:cNvSpPr txBox="1"/>
          <p:nvPr/>
        </p:nvSpPr>
        <p:spPr>
          <a:xfrm>
            <a:off x="381000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1634" name="3"/>
          <p:cNvSpPr txBox="1"/>
          <p:nvPr/>
        </p:nvSpPr>
        <p:spPr>
          <a:xfrm>
            <a:off x="433685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1635" name="4"/>
          <p:cNvSpPr txBox="1"/>
          <p:nvPr/>
        </p:nvSpPr>
        <p:spPr>
          <a:xfrm>
            <a:off x="4872633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636" name="5"/>
          <p:cNvSpPr txBox="1"/>
          <p:nvPr/>
        </p:nvSpPr>
        <p:spPr>
          <a:xfrm>
            <a:off x="540841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637" name="6"/>
          <p:cNvSpPr txBox="1"/>
          <p:nvPr/>
        </p:nvSpPr>
        <p:spPr>
          <a:xfrm>
            <a:off x="5935266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638" name="7"/>
          <p:cNvSpPr txBox="1"/>
          <p:nvPr/>
        </p:nvSpPr>
        <p:spPr>
          <a:xfrm>
            <a:off x="6471047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639" name="8"/>
          <p:cNvSpPr txBox="1"/>
          <p:nvPr/>
        </p:nvSpPr>
        <p:spPr>
          <a:xfrm>
            <a:off x="700682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640" name="9"/>
          <p:cNvSpPr txBox="1"/>
          <p:nvPr/>
        </p:nvSpPr>
        <p:spPr>
          <a:xfrm>
            <a:off x="754261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641" name="10"/>
          <p:cNvSpPr txBox="1"/>
          <p:nvPr/>
        </p:nvSpPr>
        <p:spPr>
          <a:xfrm>
            <a:off x="799802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642" name="11"/>
          <p:cNvSpPr txBox="1"/>
          <p:nvPr/>
        </p:nvSpPr>
        <p:spPr>
          <a:xfrm>
            <a:off x="860524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645" name="Group"/>
          <p:cNvGrpSpPr/>
          <p:nvPr/>
        </p:nvGrpSpPr>
        <p:grpSpPr>
          <a:xfrm>
            <a:off x="3506391" y="5866805"/>
            <a:ext cx="1598414" cy="303609"/>
            <a:chOff x="0" y="0"/>
            <a:chExt cx="2273300" cy="431800"/>
          </a:xfrm>
        </p:grpSpPr>
        <p:sp>
          <p:nvSpPr>
            <p:cNvPr id="1643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644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1648" name="Group"/>
          <p:cNvGrpSpPr/>
          <p:nvPr/>
        </p:nvGrpSpPr>
        <p:grpSpPr>
          <a:xfrm>
            <a:off x="3515320" y="1232297"/>
            <a:ext cx="1598414" cy="303609"/>
            <a:chOff x="0" y="0"/>
            <a:chExt cx="2273300" cy="431800"/>
          </a:xfrm>
        </p:grpSpPr>
        <p:sp>
          <p:nvSpPr>
            <p:cNvPr id="1646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647" name="B"/>
            <p:cNvSpPr txBox="1"/>
            <p:nvPr/>
          </p:nvSpPr>
          <p:spPr>
            <a:xfrm>
              <a:off x="1056826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1651" name="Group"/>
          <p:cNvGrpSpPr/>
          <p:nvPr/>
        </p:nvGrpSpPr>
        <p:grpSpPr>
          <a:xfrm>
            <a:off x="2970609" y="2143125"/>
            <a:ext cx="3196828" cy="303609"/>
            <a:chOff x="0" y="0"/>
            <a:chExt cx="4546600" cy="431800"/>
          </a:xfrm>
        </p:grpSpPr>
        <p:sp>
          <p:nvSpPr>
            <p:cNvPr id="1649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650" name="A"/>
            <p:cNvSpPr txBox="1"/>
            <p:nvPr/>
          </p:nvSpPr>
          <p:spPr>
            <a:xfrm>
              <a:off x="2183561" y="57151"/>
              <a:ext cx="17782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grpSp>
        <p:nvGrpSpPr>
          <p:cNvPr id="1654" name="Group"/>
          <p:cNvGrpSpPr/>
          <p:nvPr/>
        </p:nvGrpSpPr>
        <p:grpSpPr>
          <a:xfrm>
            <a:off x="5104805" y="5866805"/>
            <a:ext cx="1598414" cy="303609"/>
            <a:chOff x="0" y="0"/>
            <a:chExt cx="2273300" cy="431800"/>
          </a:xfrm>
        </p:grpSpPr>
        <p:sp>
          <p:nvSpPr>
            <p:cNvPr id="1652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653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grpSp>
        <p:nvGrpSpPr>
          <p:cNvPr id="1657" name="Group"/>
          <p:cNvGrpSpPr/>
          <p:nvPr/>
        </p:nvGrpSpPr>
        <p:grpSpPr>
          <a:xfrm>
            <a:off x="7239000" y="5866805"/>
            <a:ext cx="1598414" cy="303609"/>
            <a:chOff x="0" y="0"/>
            <a:chExt cx="2273300" cy="431800"/>
          </a:xfrm>
        </p:grpSpPr>
        <p:sp>
          <p:nvSpPr>
            <p:cNvPr id="1655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656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sp>
        <p:nvSpPr>
          <p:cNvPr id="1658" name="Line"/>
          <p:cNvSpPr/>
          <p:nvPr/>
        </p:nvSpPr>
        <p:spPr>
          <a:xfrm>
            <a:off x="2961680" y="4732734"/>
            <a:ext cx="6474023" cy="1588"/>
          </a:xfrm>
          <a:prstGeom prst="line">
            <a:avLst/>
          </a:prstGeom>
          <a:ln w="25400">
            <a:solidFill>
              <a:srgbClr val="AAAAAA"/>
            </a:solidFill>
            <a:miter lim="400000"/>
            <a:headEnd type="triangle" len="sm"/>
            <a:tailEnd type="stealth"/>
          </a:ln>
        </p:spPr>
        <p:txBody>
          <a:bodyPr lIns="35719" tIns="35719" rIns="35719" bIns="35719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</p:spTree>
    <p:extLst>
      <p:ext uri="{BB962C8B-B14F-4D97-AF65-F5344CB8AC3E}">
        <p14:creationId xmlns:p14="http://schemas.microsoft.com/office/powerpoint/2010/main" val="1940987759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1" name="Earliest-finish-time-first algorithm demo"/>
          <p:cNvSpPr txBox="1">
            <a:spLocks noGrp="1"/>
          </p:cNvSpPr>
          <p:nvPr>
            <p:ph type="title"/>
          </p:nvPr>
        </p:nvSpPr>
        <p:spPr>
          <a:xfrm>
            <a:off x="836612" y="120978"/>
            <a:ext cx="10515600" cy="724297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Earliest-finish-time-first algorithm demo</a:t>
            </a:r>
          </a:p>
        </p:txBody>
      </p:sp>
      <p:grpSp>
        <p:nvGrpSpPr>
          <p:cNvPr id="1676" name="Group"/>
          <p:cNvGrpSpPr/>
          <p:nvPr/>
        </p:nvGrpSpPr>
        <p:grpSpPr>
          <a:xfrm>
            <a:off x="2971006" y="1232495"/>
            <a:ext cx="5868989" cy="3509368"/>
            <a:chOff x="0" y="0"/>
            <a:chExt cx="8347004" cy="4991100"/>
          </a:xfrm>
        </p:grpSpPr>
        <p:sp>
          <p:nvSpPr>
            <p:cNvPr id="1664" name="Line"/>
            <p:cNvSpPr/>
            <p:nvPr/>
          </p:nvSpPr>
          <p:spPr>
            <a:xfrm flipV="1">
              <a:off x="75861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65" name="Line"/>
            <p:cNvSpPr/>
            <p:nvPr/>
          </p:nvSpPr>
          <p:spPr>
            <a:xfrm flipV="1">
              <a:off x="0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66" name="Line"/>
            <p:cNvSpPr/>
            <p:nvPr/>
          </p:nvSpPr>
          <p:spPr>
            <a:xfrm flipV="1">
              <a:off x="227583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67" name="Line"/>
            <p:cNvSpPr/>
            <p:nvPr/>
          </p:nvSpPr>
          <p:spPr>
            <a:xfrm flipV="1">
              <a:off x="1517226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68" name="Line"/>
            <p:cNvSpPr/>
            <p:nvPr/>
          </p:nvSpPr>
          <p:spPr>
            <a:xfrm flipV="1">
              <a:off x="379306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69" name="Line"/>
            <p:cNvSpPr/>
            <p:nvPr/>
          </p:nvSpPr>
          <p:spPr>
            <a:xfrm flipV="1">
              <a:off x="3034453" y="0"/>
              <a:ext cx="2258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70" name="Line"/>
            <p:cNvSpPr/>
            <p:nvPr/>
          </p:nvSpPr>
          <p:spPr>
            <a:xfrm flipV="1">
              <a:off x="531029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71" name="Line"/>
            <p:cNvSpPr/>
            <p:nvPr/>
          </p:nvSpPr>
          <p:spPr>
            <a:xfrm flipV="1">
              <a:off x="455167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72" name="Line"/>
            <p:cNvSpPr/>
            <p:nvPr/>
          </p:nvSpPr>
          <p:spPr>
            <a:xfrm flipV="1">
              <a:off x="6827519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73" name="Line"/>
            <p:cNvSpPr/>
            <p:nvPr/>
          </p:nvSpPr>
          <p:spPr>
            <a:xfrm flipV="1">
              <a:off x="606890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74" name="Line"/>
            <p:cNvSpPr/>
            <p:nvPr/>
          </p:nvSpPr>
          <p:spPr>
            <a:xfrm flipV="1">
              <a:off x="8344746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675" name="Line"/>
            <p:cNvSpPr/>
            <p:nvPr/>
          </p:nvSpPr>
          <p:spPr>
            <a:xfrm flipV="1">
              <a:off x="7586133" y="0"/>
              <a:ext cx="2259" cy="4991100"/>
            </a:xfrm>
            <a:prstGeom prst="line">
              <a:avLst/>
            </a:prstGeom>
            <a:noFill/>
            <a:ln w="12700" cap="flat">
              <a:solidFill>
                <a:srgbClr val="BABABA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677" name="time"/>
          <p:cNvSpPr txBox="1"/>
          <p:nvPr/>
        </p:nvSpPr>
        <p:spPr>
          <a:xfrm>
            <a:off x="9435703" y="4652367"/>
            <a:ext cx="84832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1678" name="0"/>
          <p:cNvSpPr txBox="1"/>
          <p:nvPr/>
        </p:nvSpPr>
        <p:spPr>
          <a:xfrm>
            <a:off x="273843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grpSp>
        <p:nvGrpSpPr>
          <p:cNvPr id="1681" name="Group"/>
          <p:cNvGrpSpPr/>
          <p:nvPr/>
        </p:nvGrpSpPr>
        <p:grpSpPr>
          <a:xfrm>
            <a:off x="4569023" y="1696641"/>
            <a:ext cx="1062633" cy="303609"/>
            <a:chOff x="0" y="0"/>
            <a:chExt cx="1511300" cy="431800"/>
          </a:xfrm>
        </p:grpSpPr>
        <p:sp>
          <p:nvSpPr>
            <p:cNvPr id="1679" name="Rectangle"/>
            <p:cNvSpPr/>
            <p:nvPr/>
          </p:nvSpPr>
          <p:spPr>
            <a:xfrm>
              <a:off x="0" y="0"/>
              <a:ext cx="1511300" cy="431800"/>
            </a:xfrm>
            <a:prstGeom prst="rect">
              <a:avLst/>
            </a:prstGeom>
            <a:solidFill>
              <a:srgbClr val="92B4D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680" name="C"/>
            <p:cNvSpPr txBox="1"/>
            <p:nvPr/>
          </p:nvSpPr>
          <p:spPr>
            <a:xfrm>
              <a:off x="677411" y="95251"/>
              <a:ext cx="159588" cy="277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1684" name="Group"/>
          <p:cNvGrpSpPr/>
          <p:nvPr/>
        </p:nvGrpSpPr>
        <p:grpSpPr>
          <a:xfrm>
            <a:off x="5104805" y="2607469"/>
            <a:ext cx="1598414" cy="303609"/>
            <a:chOff x="0" y="0"/>
            <a:chExt cx="2273300" cy="431800"/>
          </a:xfrm>
        </p:grpSpPr>
        <p:sp>
          <p:nvSpPr>
            <p:cNvPr id="1682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683" name="E"/>
            <p:cNvSpPr txBox="1"/>
            <p:nvPr/>
          </p:nvSpPr>
          <p:spPr>
            <a:xfrm>
              <a:off x="1063583" y="57151"/>
              <a:ext cx="139071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sp>
        <p:nvSpPr>
          <p:cNvPr id="1685" name="1"/>
          <p:cNvSpPr txBox="1"/>
          <p:nvPr/>
        </p:nvSpPr>
        <p:spPr>
          <a:xfrm>
            <a:off x="3274219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1686" name="2"/>
          <p:cNvSpPr txBox="1"/>
          <p:nvPr/>
        </p:nvSpPr>
        <p:spPr>
          <a:xfrm>
            <a:off x="381000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1687" name="3"/>
          <p:cNvSpPr txBox="1"/>
          <p:nvPr/>
        </p:nvSpPr>
        <p:spPr>
          <a:xfrm>
            <a:off x="433685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1688" name="4"/>
          <p:cNvSpPr txBox="1"/>
          <p:nvPr/>
        </p:nvSpPr>
        <p:spPr>
          <a:xfrm>
            <a:off x="4872633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689" name="5"/>
          <p:cNvSpPr txBox="1"/>
          <p:nvPr/>
        </p:nvSpPr>
        <p:spPr>
          <a:xfrm>
            <a:off x="540841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690" name="6"/>
          <p:cNvSpPr txBox="1"/>
          <p:nvPr/>
        </p:nvSpPr>
        <p:spPr>
          <a:xfrm>
            <a:off x="5935266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691" name="7"/>
          <p:cNvSpPr txBox="1"/>
          <p:nvPr/>
        </p:nvSpPr>
        <p:spPr>
          <a:xfrm>
            <a:off x="6471047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692" name="8"/>
          <p:cNvSpPr txBox="1"/>
          <p:nvPr/>
        </p:nvSpPr>
        <p:spPr>
          <a:xfrm>
            <a:off x="7006828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693" name="9"/>
          <p:cNvSpPr txBox="1"/>
          <p:nvPr/>
        </p:nvSpPr>
        <p:spPr>
          <a:xfrm>
            <a:off x="7542610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694" name="10"/>
          <p:cNvSpPr txBox="1"/>
          <p:nvPr/>
        </p:nvSpPr>
        <p:spPr>
          <a:xfrm>
            <a:off x="7998024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695" name="11"/>
          <p:cNvSpPr txBox="1"/>
          <p:nvPr/>
        </p:nvSpPr>
        <p:spPr>
          <a:xfrm>
            <a:off x="8605242" y="4822031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698" name="Group"/>
          <p:cNvGrpSpPr/>
          <p:nvPr/>
        </p:nvGrpSpPr>
        <p:grpSpPr>
          <a:xfrm>
            <a:off x="7239000" y="4429125"/>
            <a:ext cx="1598414" cy="303609"/>
            <a:chOff x="0" y="0"/>
            <a:chExt cx="2273300" cy="431800"/>
          </a:xfrm>
        </p:grpSpPr>
        <p:sp>
          <p:nvSpPr>
            <p:cNvPr id="1696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697" name="H"/>
            <p:cNvSpPr txBox="1"/>
            <p:nvPr/>
          </p:nvSpPr>
          <p:spPr>
            <a:xfrm>
              <a:off x="1038242" y="57151"/>
              <a:ext cx="189227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grpSp>
        <p:nvGrpSpPr>
          <p:cNvPr id="1701" name="Group"/>
          <p:cNvGrpSpPr/>
          <p:nvPr/>
        </p:nvGrpSpPr>
        <p:grpSpPr>
          <a:xfrm>
            <a:off x="6176367" y="3973711"/>
            <a:ext cx="2134195" cy="303609"/>
            <a:chOff x="0" y="0"/>
            <a:chExt cx="3035300" cy="431800"/>
          </a:xfrm>
        </p:grpSpPr>
        <p:sp>
          <p:nvSpPr>
            <p:cNvPr id="1699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4834FF">
                <a:alpha val="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700" name="G"/>
            <p:cNvSpPr txBox="1"/>
            <p:nvPr/>
          </p:nvSpPr>
          <p:spPr>
            <a:xfrm>
              <a:off x="1413171" y="57151"/>
              <a:ext cx="184667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G</a:t>
              </a:r>
            </a:p>
          </p:txBody>
        </p:sp>
      </p:grpSp>
      <p:grpSp>
        <p:nvGrpSpPr>
          <p:cNvPr id="1704" name="Group"/>
          <p:cNvGrpSpPr/>
          <p:nvPr/>
        </p:nvGrpSpPr>
        <p:grpSpPr>
          <a:xfrm>
            <a:off x="4569023" y="3062883"/>
            <a:ext cx="2669977" cy="303609"/>
            <a:chOff x="0" y="0"/>
            <a:chExt cx="3797300" cy="431800"/>
          </a:xfrm>
        </p:grpSpPr>
        <p:sp>
          <p:nvSpPr>
            <p:cNvPr id="1702" name="Rectangle"/>
            <p:cNvSpPr/>
            <p:nvPr/>
          </p:nvSpPr>
          <p:spPr>
            <a:xfrm>
              <a:off x="0" y="0"/>
              <a:ext cx="3797300" cy="431800"/>
            </a:xfrm>
            <a:prstGeom prst="rect">
              <a:avLst/>
            </a:prstGeom>
            <a:solidFill>
              <a:srgbClr val="007600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703" name="D"/>
            <p:cNvSpPr txBox="1"/>
            <p:nvPr/>
          </p:nvSpPr>
          <p:spPr>
            <a:xfrm>
              <a:off x="1799290" y="57151"/>
              <a:ext cx="191505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D</a:t>
              </a:r>
            </a:p>
          </p:txBody>
        </p:sp>
      </p:grpSp>
      <p:grpSp>
        <p:nvGrpSpPr>
          <p:cNvPr id="1707" name="Group"/>
          <p:cNvGrpSpPr/>
          <p:nvPr/>
        </p:nvGrpSpPr>
        <p:grpSpPr>
          <a:xfrm>
            <a:off x="5640586" y="3518297"/>
            <a:ext cx="2134195" cy="303609"/>
            <a:chOff x="0" y="0"/>
            <a:chExt cx="3035300" cy="431800"/>
          </a:xfrm>
        </p:grpSpPr>
        <p:sp>
          <p:nvSpPr>
            <p:cNvPr id="1705" name="Rectangle"/>
            <p:cNvSpPr/>
            <p:nvPr/>
          </p:nvSpPr>
          <p:spPr>
            <a:xfrm>
              <a:off x="0" y="0"/>
              <a:ext cx="3035300" cy="431800"/>
            </a:xfrm>
            <a:prstGeom prst="rect">
              <a:avLst/>
            </a:prstGeom>
            <a:solidFill>
              <a:srgbClr val="FF8AD8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706" name="F"/>
            <p:cNvSpPr txBox="1"/>
            <p:nvPr/>
          </p:nvSpPr>
          <p:spPr>
            <a:xfrm>
              <a:off x="1440246" y="57151"/>
              <a:ext cx="13678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F</a:t>
              </a:r>
            </a:p>
          </p:txBody>
        </p:sp>
      </p:grpSp>
      <p:sp>
        <p:nvSpPr>
          <p:cNvPr id="1708" name="Line"/>
          <p:cNvSpPr/>
          <p:nvPr/>
        </p:nvSpPr>
        <p:spPr>
          <a:xfrm>
            <a:off x="2970609" y="6170414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pSp>
        <p:nvGrpSpPr>
          <p:cNvPr id="1721" name="Group"/>
          <p:cNvGrpSpPr/>
          <p:nvPr/>
        </p:nvGrpSpPr>
        <p:grpSpPr>
          <a:xfrm>
            <a:off x="2971006" y="5868194"/>
            <a:ext cx="5868989" cy="303610"/>
            <a:chOff x="0" y="0"/>
            <a:chExt cx="8347005" cy="431800"/>
          </a:xfrm>
        </p:grpSpPr>
        <p:sp>
          <p:nvSpPr>
            <p:cNvPr id="1709" name="Line"/>
            <p:cNvSpPr/>
            <p:nvPr/>
          </p:nvSpPr>
          <p:spPr>
            <a:xfrm flipV="1">
              <a:off x="75861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10" name="Line"/>
            <p:cNvSpPr/>
            <p:nvPr/>
          </p:nvSpPr>
          <p:spPr>
            <a:xfrm flipV="1">
              <a:off x="0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11" name="Line"/>
            <p:cNvSpPr/>
            <p:nvPr/>
          </p:nvSpPr>
          <p:spPr>
            <a:xfrm flipV="1">
              <a:off x="2275839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12" name="Line"/>
            <p:cNvSpPr/>
            <p:nvPr/>
          </p:nvSpPr>
          <p:spPr>
            <a:xfrm flipV="1">
              <a:off x="151722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13" name="Line"/>
            <p:cNvSpPr/>
            <p:nvPr/>
          </p:nvSpPr>
          <p:spPr>
            <a:xfrm flipV="1">
              <a:off x="3793066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14" name="Line"/>
            <p:cNvSpPr/>
            <p:nvPr/>
          </p:nvSpPr>
          <p:spPr>
            <a:xfrm flipV="1">
              <a:off x="303445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15" name="Line"/>
            <p:cNvSpPr/>
            <p:nvPr/>
          </p:nvSpPr>
          <p:spPr>
            <a:xfrm flipV="1">
              <a:off x="531029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16" name="Line"/>
            <p:cNvSpPr/>
            <p:nvPr/>
          </p:nvSpPr>
          <p:spPr>
            <a:xfrm flipV="1">
              <a:off x="455168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17" name="Line"/>
            <p:cNvSpPr/>
            <p:nvPr/>
          </p:nvSpPr>
          <p:spPr>
            <a:xfrm flipV="1">
              <a:off x="6827520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18" name="Line"/>
            <p:cNvSpPr/>
            <p:nvPr/>
          </p:nvSpPr>
          <p:spPr>
            <a:xfrm flipV="1">
              <a:off x="6068907" y="0"/>
              <a:ext cx="2258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19" name="Line"/>
            <p:cNvSpPr/>
            <p:nvPr/>
          </p:nvSpPr>
          <p:spPr>
            <a:xfrm flipV="1">
              <a:off x="8344747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20" name="Line"/>
            <p:cNvSpPr/>
            <p:nvPr/>
          </p:nvSpPr>
          <p:spPr>
            <a:xfrm flipV="1">
              <a:off x="7586133" y="0"/>
              <a:ext cx="2259" cy="431800"/>
            </a:xfrm>
            <a:prstGeom prst="line">
              <a:avLst/>
            </a:prstGeom>
            <a:noFill/>
            <a:ln w="12700" cap="flat">
              <a:solidFill>
                <a:srgbClr val="606060"/>
              </a:solidFill>
              <a:custDash>
                <a:ds d="200000" sp="200000"/>
              </a:custDash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722" name="Line"/>
          <p:cNvSpPr/>
          <p:nvPr/>
        </p:nvSpPr>
        <p:spPr>
          <a:xfrm>
            <a:off x="2970609" y="5866805"/>
            <a:ext cx="5866805" cy="15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723" name="0"/>
          <p:cNvSpPr txBox="1"/>
          <p:nvPr/>
        </p:nvSpPr>
        <p:spPr>
          <a:xfrm>
            <a:off x="273843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0</a:t>
            </a:r>
          </a:p>
        </p:txBody>
      </p:sp>
      <p:sp>
        <p:nvSpPr>
          <p:cNvPr id="1724" name="1"/>
          <p:cNvSpPr txBox="1"/>
          <p:nvPr/>
        </p:nvSpPr>
        <p:spPr>
          <a:xfrm>
            <a:off x="3274219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</a:t>
            </a:r>
          </a:p>
        </p:txBody>
      </p:sp>
      <p:sp>
        <p:nvSpPr>
          <p:cNvPr id="1725" name="2"/>
          <p:cNvSpPr txBox="1"/>
          <p:nvPr/>
        </p:nvSpPr>
        <p:spPr>
          <a:xfrm>
            <a:off x="381000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1726" name="3"/>
          <p:cNvSpPr txBox="1"/>
          <p:nvPr/>
        </p:nvSpPr>
        <p:spPr>
          <a:xfrm>
            <a:off x="433685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1727" name="4"/>
          <p:cNvSpPr txBox="1"/>
          <p:nvPr/>
        </p:nvSpPr>
        <p:spPr>
          <a:xfrm>
            <a:off x="4872633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1728" name="5"/>
          <p:cNvSpPr txBox="1"/>
          <p:nvPr/>
        </p:nvSpPr>
        <p:spPr>
          <a:xfrm>
            <a:off x="540841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1729" name="6"/>
          <p:cNvSpPr txBox="1"/>
          <p:nvPr/>
        </p:nvSpPr>
        <p:spPr>
          <a:xfrm>
            <a:off x="5935266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1730" name="7"/>
          <p:cNvSpPr txBox="1"/>
          <p:nvPr/>
        </p:nvSpPr>
        <p:spPr>
          <a:xfrm>
            <a:off x="6471047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1731" name="8"/>
          <p:cNvSpPr txBox="1"/>
          <p:nvPr/>
        </p:nvSpPr>
        <p:spPr>
          <a:xfrm>
            <a:off x="7006828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1732" name="9"/>
          <p:cNvSpPr txBox="1"/>
          <p:nvPr/>
        </p:nvSpPr>
        <p:spPr>
          <a:xfrm>
            <a:off x="7542610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1733" name="10"/>
          <p:cNvSpPr txBox="1"/>
          <p:nvPr/>
        </p:nvSpPr>
        <p:spPr>
          <a:xfrm>
            <a:off x="7998024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10</a:t>
            </a:r>
          </a:p>
        </p:txBody>
      </p:sp>
      <p:sp>
        <p:nvSpPr>
          <p:cNvPr id="1734" name="11"/>
          <p:cNvSpPr txBox="1"/>
          <p:nvPr/>
        </p:nvSpPr>
        <p:spPr>
          <a:xfrm>
            <a:off x="8605242" y="6295430"/>
            <a:ext cx="47327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sz="1266"/>
              <a:t>11</a:t>
            </a:r>
          </a:p>
        </p:txBody>
      </p:sp>
      <p:grpSp>
        <p:nvGrpSpPr>
          <p:cNvPr id="1737" name="Group"/>
          <p:cNvGrpSpPr/>
          <p:nvPr/>
        </p:nvGrpSpPr>
        <p:grpSpPr>
          <a:xfrm>
            <a:off x="3506391" y="5866805"/>
            <a:ext cx="1598414" cy="303609"/>
            <a:chOff x="0" y="0"/>
            <a:chExt cx="2273300" cy="431800"/>
          </a:xfrm>
        </p:grpSpPr>
        <p:sp>
          <p:nvSpPr>
            <p:cNvPr id="1735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736" name="B"/>
            <p:cNvSpPr txBox="1"/>
            <p:nvPr/>
          </p:nvSpPr>
          <p:spPr>
            <a:xfrm>
              <a:off x="1049882" y="57151"/>
              <a:ext cx="161869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1740" name="Group"/>
          <p:cNvGrpSpPr/>
          <p:nvPr/>
        </p:nvGrpSpPr>
        <p:grpSpPr>
          <a:xfrm>
            <a:off x="3515320" y="1232297"/>
            <a:ext cx="1598414" cy="303609"/>
            <a:chOff x="0" y="0"/>
            <a:chExt cx="2273300" cy="431800"/>
          </a:xfrm>
        </p:grpSpPr>
        <p:sp>
          <p:nvSpPr>
            <p:cNvPr id="1738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FFFDA9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739" name="B"/>
            <p:cNvSpPr txBox="1"/>
            <p:nvPr/>
          </p:nvSpPr>
          <p:spPr>
            <a:xfrm>
              <a:off x="1056826" y="57151"/>
              <a:ext cx="148190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B</a:t>
              </a:r>
            </a:p>
          </p:txBody>
        </p:sp>
      </p:grpSp>
      <p:grpSp>
        <p:nvGrpSpPr>
          <p:cNvPr id="1743" name="Group"/>
          <p:cNvGrpSpPr/>
          <p:nvPr/>
        </p:nvGrpSpPr>
        <p:grpSpPr>
          <a:xfrm>
            <a:off x="2970609" y="2143125"/>
            <a:ext cx="3196828" cy="303609"/>
            <a:chOff x="0" y="0"/>
            <a:chExt cx="4546600" cy="431800"/>
          </a:xfrm>
        </p:grpSpPr>
        <p:sp>
          <p:nvSpPr>
            <p:cNvPr id="1741" name="Rectangle"/>
            <p:cNvSpPr/>
            <p:nvPr/>
          </p:nvSpPr>
          <p:spPr>
            <a:xfrm>
              <a:off x="0" y="0"/>
              <a:ext cx="4546600" cy="431800"/>
            </a:xfrm>
            <a:prstGeom prst="rect">
              <a:avLst/>
            </a:prstGeom>
            <a:solidFill>
              <a:srgbClr val="B6192B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742" name="A"/>
            <p:cNvSpPr txBox="1"/>
            <p:nvPr/>
          </p:nvSpPr>
          <p:spPr>
            <a:xfrm>
              <a:off x="2183561" y="57151"/>
              <a:ext cx="177826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BABABA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A</a:t>
              </a:r>
            </a:p>
          </p:txBody>
        </p:sp>
      </p:grpSp>
      <p:grpSp>
        <p:nvGrpSpPr>
          <p:cNvPr id="1746" name="Group"/>
          <p:cNvGrpSpPr/>
          <p:nvPr/>
        </p:nvGrpSpPr>
        <p:grpSpPr>
          <a:xfrm>
            <a:off x="5104805" y="5866805"/>
            <a:ext cx="1598414" cy="303609"/>
            <a:chOff x="0" y="0"/>
            <a:chExt cx="2273300" cy="431800"/>
          </a:xfrm>
        </p:grpSpPr>
        <p:sp>
          <p:nvSpPr>
            <p:cNvPr id="1744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003F8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745" name="E"/>
            <p:cNvSpPr txBox="1"/>
            <p:nvPr/>
          </p:nvSpPr>
          <p:spPr>
            <a:xfrm>
              <a:off x="1056142" y="57151"/>
              <a:ext cx="155028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E</a:t>
              </a:r>
            </a:p>
          </p:txBody>
        </p:sp>
      </p:grpSp>
      <p:grpSp>
        <p:nvGrpSpPr>
          <p:cNvPr id="1749" name="Group"/>
          <p:cNvGrpSpPr/>
          <p:nvPr/>
        </p:nvGrpSpPr>
        <p:grpSpPr>
          <a:xfrm>
            <a:off x="7239000" y="5866805"/>
            <a:ext cx="1598414" cy="303609"/>
            <a:chOff x="0" y="0"/>
            <a:chExt cx="2273300" cy="431800"/>
          </a:xfrm>
        </p:grpSpPr>
        <p:sp>
          <p:nvSpPr>
            <p:cNvPr id="1747" name="Rectangle"/>
            <p:cNvSpPr/>
            <p:nvPr/>
          </p:nvSpPr>
          <p:spPr>
            <a:xfrm>
              <a:off x="0" y="0"/>
              <a:ext cx="2273300" cy="431800"/>
            </a:xfrm>
            <a:prstGeom prst="rect">
              <a:avLst/>
            </a:prstGeom>
            <a:solidFill>
              <a:srgbClr val="CBCBCB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748" name="H"/>
            <p:cNvSpPr txBox="1"/>
            <p:nvPr/>
          </p:nvSpPr>
          <p:spPr>
            <a:xfrm>
              <a:off x="1032474" y="57151"/>
              <a:ext cx="200624" cy="30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 b="1">
                  <a:solidFill>
                    <a:srgbClr val="000000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r>
                <a:rPr sz="1406"/>
                <a:t>H</a:t>
              </a:r>
            </a:p>
          </p:txBody>
        </p:sp>
      </p:grpSp>
      <p:sp>
        <p:nvSpPr>
          <p:cNvPr id="1750" name="done (an optimal set of jobs)"/>
          <p:cNvSpPr txBox="1"/>
          <p:nvPr/>
        </p:nvSpPr>
        <p:spPr>
          <a:xfrm>
            <a:off x="1988148" y="5402461"/>
            <a:ext cx="2420534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done (an optimal set of jobs)</a:t>
            </a:r>
          </a:p>
        </p:txBody>
      </p:sp>
      <p:sp>
        <p:nvSpPr>
          <p:cNvPr id="1751" name="Line"/>
          <p:cNvSpPr/>
          <p:nvPr/>
        </p:nvSpPr>
        <p:spPr>
          <a:xfrm>
            <a:off x="2961680" y="4732734"/>
            <a:ext cx="6474023" cy="1588"/>
          </a:xfrm>
          <a:prstGeom prst="line">
            <a:avLst/>
          </a:prstGeom>
          <a:ln w="25400">
            <a:solidFill>
              <a:srgbClr val="AAAAAA"/>
            </a:solidFill>
            <a:miter lim="400000"/>
            <a:headEnd type="triangle" len="sm"/>
            <a:tailEnd type="stealth"/>
          </a:ln>
        </p:spPr>
        <p:txBody>
          <a:bodyPr lIns="35719" tIns="35719" rIns="35719" bIns="35719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</p:spTree>
    <p:extLst>
      <p:ext uri="{BB962C8B-B14F-4D97-AF65-F5344CB8AC3E}">
        <p14:creationId xmlns:p14="http://schemas.microsoft.com/office/powerpoint/2010/main" val="2007781846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2F5608BF-A53B-6040-825C-28B483FF4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14201"/>
            <a:ext cx="10826931" cy="4877594"/>
          </a:xfrm>
        </p:spPr>
        <p:txBody>
          <a:bodyPr>
            <a:normAutofit fontScale="85000" lnSpcReduction="20000"/>
          </a:bodyPr>
          <a:lstStyle/>
          <a:p>
            <a:r>
              <a:rPr kumimoji="0" lang="en-US" altLang="en-US" dirty="0"/>
              <a:t>Greedy algorithm.  </a:t>
            </a:r>
            <a:r>
              <a:rPr kumimoji="0" lang="en-US" altLang="en-US" dirty="0">
                <a:solidFill>
                  <a:schemeClr val="tx1"/>
                </a:solidFill>
              </a:rPr>
              <a:t>Consider jobs in increasing order of finish time. Take each job provided it's compatible with the ones already taken.</a:t>
            </a: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r>
              <a:rPr kumimoji="0" lang="en-US" altLang="en-US" dirty="0"/>
              <a:t>Implementation</a:t>
            </a:r>
            <a:r>
              <a:rPr kumimoji="0" lang="en-US" altLang="en-US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kumimoji="0" lang="en-US" altLang="en-US" dirty="0"/>
              <a:t>Remember job j* that was added last to </a:t>
            </a:r>
            <a:r>
              <a:rPr lang="en-US" altLang="en-US" dirty="0"/>
              <a:t>S.</a:t>
            </a:r>
            <a:endParaRPr kumimoji="0" lang="en-US" altLang="en-US" dirty="0"/>
          </a:p>
          <a:p>
            <a:pPr lvl="1"/>
            <a:r>
              <a:rPr kumimoji="0" lang="en-US" altLang="en-US" dirty="0"/>
              <a:t>Job j is compatible with A if </a:t>
            </a:r>
            <a:r>
              <a:rPr kumimoji="0" lang="en-US" altLang="en-US" dirty="0" err="1"/>
              <a:t>s</a:t>
            </a:r>
            <a:r>
              <a:rPr kumimoji="0" lang="en-US" altLang="en-US" baseline="-25000" dirty="0" err="1"/>
              <a:t>j</a:t>
            </a:r>
            <a:r>
              <a:rPr kumimoji="0" lang="en-US" altLang="en-US" dirty="0"/>
              <a:t> </a:t>
            </a:r>
            <a:r>
              <a:rPr kumimoji="0" lang="en-US" altLang="en-US" dirty="0">
                <a:sym typeface="Symbol" pitchFamily="2" charset="2"/>
              </a:rPr>
              <a:t></a:t>
            </a:r>
            <a:r>
              <a:rPr kumimoji="0" lang="en-US" altLang="en-US" dirty="0"/>
              <a:t> f</a:t>
            </a:r>
            <a:r>
              <a:rPr kumimoji="0" lang="en-US" altLang="en-US" baseline="-25000" dirty="0"/>
              <a:t>j*</a:t>
            </a:r>
            <a:r>
              <a:rPr kumimoji="0" lang="en-US" altLang="en-US" dirty="0"/>
              <a:t>. </a:t>
            </a:r>
          </a:p>
        </p:txBody>
      </p:sp>
      <p:sp>
        <p:nvSpPr>
          <p:cNvPr id="8196" name="Text Box 3">
            <a:extLst>
              <a:ext uri="{FF2B5EF4-FFF2-40B4-BE49-F238E27FC236}">
                <a16:creationId xmlns:a16="http://schemas.microsoft.com/office/drawing/2014/main" id="{346434D1-A799-094C-8531-4D34A4E30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286001"/>
            <a:ext cx="7010400" cy="23844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lIns="182880" tIns="91440" rIns="137160" bIns="91440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r>
              <a:rPr lang="en-US" alt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Sort</a:t>
            </a:r>
            <a:r>
              <a:rPr lang="en-US" altLang="en-US" b="1" dirty="0">
                <a:latin typeface="Courier New" panose="02070309020205020404" pitchFamily="49" charset="0"/>
              </a:rPr>
              <a:t> jobs by finish times so that f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1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sym typeface="Symbol" pitchFamily="2" charset="2"/>
              </a:rPr>
              <a:t></a:t>
            </a:r>
            <a:r>
              <a:rPr lang="en-US" altLang="en-US" b="1" dirty="0">
                <a:latin typeface="Courier New" panose="02070309020205020404" pitchFamily="49" charset="0"/>
              </a:rPr>
              <a:t> f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2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sym typeface="Symbol" pitchFamily="2" charset="2"/>
              </a:rPr>
              <a:t></a:t>
            </a:r>
            <a:r>
              <a:rPr lang="en-US" altLang="en-US" b="1" dirty="0">
                <a:latin typeface="Courier New" panose="02070309020205020404" pitchFamily="49" charset="0"/>
              </a:rPr>
              <a:t> ... </a:t>
            </a:r>
            <a:r>
              <a:rPr lang="en-US" altLang="en-US" b="1" dirty="0">
                <a:latin typeface="Courier New" panose="02070309020205020404" pitchFamily="49" charset="0"/>
                <a:sym typeface="Symbol" pitchFamily="2" charset="2"/>
              </a:rPr>
              <a:t></a:t>
            </a:r>
            <a:r>
              <a:rPr lang="en-US" altLang="en-US" b="1" dirty="0">
                <a:latin typeface="Courier New" panose="02070309020205020404" pitchFamily="49" charset="0"/>
              </a:rPr>
              <a:t> f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n</a:t>
            </a:r>
            <a:r>
              <a:rPr lang="en-US" altLang="en-US" b="1" dirty="0">
                <a:latin typeface="Courier New" panose="02070309020205020404" pitchFamily="49" charset="0"/>
              </a:rPr>
              <a:t>.</a:t>
            </a:r>
          </a:p>
          <a:p>
            <a:endParaRPr lang="en-US" altLang="en-US" b="1" dirty="0">
              <a:latin typeface="Courier New" panose="02070309020205020404" pitchFamily="49" charset="0"/>
            </a:endParaRPr>
          </a:p>
          <a:p>
            <a:endParaRPr lang="en-US" altLang="en-US" b="1" dirty="0">
              <a:latin typeface="Courier New" panose="02070309020205020404" pitchFamily="49" charset="0"/>
            </a:endParaRPr>
          </a:p>
          <a:p>
            <a:r>
              <a:rPr lang="en-US" altLang="en-US" b="1" dirty="0">
                <a:latin typeface="Courier New" panose="02070309020205020404" pitchFamily="49" charset="0"/>
              </a:rPr>
              <a:t>S </a:t>
            </a:r>
            <a:r>
              <a:rPr lang="en-US" altLang="en-US" b="1" dirty="0">
                <a:latin typeface="Courier New" panose="02070309020205020404" pitchFamily="49" charset="0"/>
                <a:sym typeface="Symbol" pitchFamily="2" charset="2"/>
              </a:rPr>
              <a:t>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sym typeface="Symbol" pitchFamily="2" charset="2"/>
              </a:rPr>
              <a:t>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r>
              <a:rPr lang="en-US" alt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b="1" dirty="0">
                <a:latin typeface="Courier New" panose="02070309020205020404" pitchFamily="49" charset="0"/>
              </a:rPr>
              <a:t> j = 1 to n {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   </a:t>
            </a:r>
            <a:r>
              <a:rPr lang="en-US" alt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b="1" dirty="0">
                <a:latin typeface="Courier New" panose="02070309020205020404" pitchFamily="49" charset="0"/>
              </a:rPr>
              <a:t> (job j compatible with S)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      S </a:t>
            </a:r>
            <a:r>
              <a:rPr lang="en-US" altLang="en-US" b="1" dirty="0">
                <a:latin typeface="Courier New" panose="02070309020205020404" pitchFamily="49" charset="0"/>
                <a:sym typeface="Symbol" pitchFamily="2" charset="2"/>
              </a:rPr>
              <a:t> S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sym typeface="Symbol" pitchFamily="2" charset="2"/>
              </a:rPr>
              <a:t></a:t>
            </a:r>
            <a:r>
              <a:rPr lang="en-US" altLang="en-US" b="1" dirty="0">
                <a:latin typeface="Courier New" panose="02070309020205020404" pitchFamily="49" charset="0"/>
              </a:rPr>
              <a:t> {j}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}</a:t>
            </a:r>
          </a:p>
          <a:p>
            <a:r>
              <a:rPr lang="en-US" alt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n-US" b="1" dirty="0">
                <a:latin typeface="Courier New" panose="02070309020205020404" pitchFamily="49" charset="0"/>
              </a:rPr>
              <a:t> S  </a:t>
            </a:r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C84E321E-1E3C-6447-896D-F7C54ED26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0" y="2784475"/>
            <a:ext cx="149880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chemeClr val="hlink"/>
                </a:solidFill>
              </a:rPr>
              <a:t>set of jobs selected </a:t>
            </a:r>
            <a:endParaRPr lang="en-US" altLang="en-US" sz="1200">
              <a:solidFill>
                <a:schemeClr val="hlink"/>
              </a:solidFill>
              <a:sym typeface="Symbol" pitchFamily="2" charset="2"/>
            </a:endParaRPr>
          </a:p>
        </p:txBody>
      </p:sp>
      <p:sp>
        <p:nvSpPr>
          <p:cNvPr id="8198" name="Line 5">
            <a:extLst>
              <a:ext uri="{FF2B5EF4-FFF2-40B4-BE49-F238E27FC236}">
                <a16:creationId xmlns:a16="http://schemas.microsoft.com/office/drawing/2014/main" id="{B86D3BF5-550A-EF4A-A04C-FBE11BE0CF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43226" y="2921001"/>
            <a:ext cx="195263" cy="136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8199" name="Rectangle 6">
            <a:extLst>
              <a:ext uri="{FF2B5EF4-FFF2-40B4-BE49-F238E27FC236}">
                <a16:creationId xmlns:a16="http://schemas.microsoft.com/office/drawing/2014/main" id="{4D45BC46-4F69-D142-A74F-CD49A4495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24340"/>
            <a:ext cx="10515600" cy="718065"/>
          </a:xfrm>
        </p:spPr>
        <p:txBody>
          <a:bodyPr/>
          <a:lstStyle/>
          <a:p>
            <a:r>
              <a:rPr kumimoji="0" lang="en-US" altLang="en-US" dirty="0"/>
              <a:t>Interval Scheduling: Greedy Algorithm</a:t>
            </a:r>
          </a:p>
        </p:txBody>
      </p:sp>
    </p:spTree>
    <p:extLst>
      <p:ext uri="{BB962C8B-B14F-4D97-AF65-F5344CB8AC3E}">
        <p14:creationId xmlns:p14="http://schemas.microsoft.com/office/powerpoint/2010/main" val="40463421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2F5608BF-A53B-6040-825C-28B483FF4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14201"/>
            <a:ext cx="10826931" cy="4877594"/>
          </a:xfrm>
        </p:spPr>
        <p:txBody>
          <a:bodyPr>
            <a:normAutofit fontScale="92500" lnSpcReduction="10000"/>
          </a:bodyPr>
          <a:lstStyle/>
          <a:p>
            <a:r>
              <a:rPr kumimoji="0" lang="en-US" altLang="en-US" dirty="0"/>
              <a:t>Greedy algorithm.  </a:t>
            </a:r>
            <a:r>
              <a:rPr kumimoji="0" lang="en-US" altLang="en-US" dirty="0">
                <a:solidFill>
                  <a:schemeClr val="tx1"/>
                </a:solidFill>
              </a:rPr>
              <a:t>Consider jobs in increasing order of finish time. Take each job provided it's compatible with the ones already taken.</a:t>
            </a: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r>
              <a:rPr kumimoji="0" lang="en-US" altLang="en-US" dirty="0"/>
              <a:t>Total time complexity: O(n log n) + O(n</a:t>
            </a:r>
            <a:r>
              <a:rPr lang="en-US" altLang="en-US" dirty="0"/>
              <a:t>) = O(n log n)  </a:t>
            </a:r>
            <a:endParaRPr kumimoji="0" lang="en-US" altLang="en-US" dirty="0"/>
          </a:p>
          <a:p>
            <a:endParaRPr kumimoji="0" lang="en-US" altLang="en-US" dirty="0"/>
          </a:p>
        </p:txBody>
      </p:sp>
      <p:sp>
        <p:nvSpPr>
          <p:cNvPr id="8196" name="Text Box 3">
            <a:extLst>
              <a:ext uri="{FF2B5EF4-FFF2-40B4-BE49-F238E27FC236}">
                <a16:creationId xmlns:a16="http://schemas.microsoft.com/office/drawing/2014/main" id="{346434D1-A799-094C-8531-4D34A4E30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286001"/>
            <a:ext cx="7010400" cy="23844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lIns="182880" tIns="91440" rIns="137160" bIns="91440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r>
              <a:rPr lang="en-US" alt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Sort</a:t>
            </a:r>
            <a:r>
              <a:rPr lang="en-US" altLang="en-US" b="1" dirty="0">
                <a:latin typeface="Courier New" panose="02070309020205020404" pitchFamily="49" charset="0"/>
              </a:rPr>
              <a:t> jobs by finish times so that f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1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sym typeface="Symbol" pitchFamily="2" charset="2"/>
              </a:rPr>
              <a:t></a:t>
            </a:r>
            <a:r>
              <a:rPr lang="en-US" altLang="en-US" b="1" dirty="0">
                <a:latin typeface="Courier New" panose="02070309020205020404" pitchFamily="49" charset="0"/>
              </a:rPr>
              <a:t> f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2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sym typeface="Symbol" pitchFamily="2" charset="2"/>
              </a:rPr>
              <a:t></a:t>
            </a:r>
            <a:r>
              <a:rPr lang="en-US" altLang="en-US" b="1" dirty="0">
                <a:latin typeface="Courier New" panose="02070309020205020404" pitchFamily="49" charset="0"/>
              </a:rPr>
              <a:t> ... </a:t>
            </a:r>
            <a:r>
              <a:rPr lang="en-US" altLang="en-US" b="1" dirty="0">
                <a:latin typeface="Courier New" panose="02070309020205020404" pitchFamily="49" charset="0"/>
                <a:sym typeface="Symbol" pitchFamily="2" charset="2"/>
              </a:rPr>
              <a:t></a:t>
            </a:r>
            <a:r>
              <a:rPr lang="en-US" altLang="en-US" b="1" dirty="0">
                <a:latin typeface="Courier New" panose="02070309020205020404" pitchFamily="49" charset="0"/>
              </a:rPr>
              <a:t> f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n</a:t>
            </a:r>
            <a:r>
              <a:rPr lang="en-US" altLang="en-US" b="1" dirty="0">
                <a:latin typeface="Courier New" panose="02070309020205020404" pitchFamily="49" charset="0"/>
              </a:rPr>
              <a:t>.  </a:t>
            </a:r>
          </a:p>
          <a:p>
            <a:endParaRPr lang="en-US" altLang="en-US" b="1" dirty="0">
              <a:latin typeface="Courier New" panose="02070309020205020404" pitchFamily="49" charset="0"/>
            </a:endParaRPr>
          </a:p>
          <a:p>
            <a:endParaRPr lang="en-US" altLang="en-US" b="1" dirty="0">
              <a:latin typeface="Courier New" panose="02070309020205020404" pitchFamily="49" charset="0"/>
            </a:endParaRPr>
          </a:p>
          <a:p>
            <a:r>
              <a:rPr lang="en-US" altLang="en-US" b="1" dirty="0">
                <a:latin typeface="Courier New" panose="02070309020205020404" pitchFamily="49" charset="0"/>
              </a:rPr>
              <a:t>S </a:t>
            </a:r>
            <a:r>
              <a:rPr lang="en-US" altLang="en-US" b="1" dirty="0">
                <a:latin typeface="Courier New" panose="02070309020205020404" pitchFamily="49" charset="0"/>
                <a:sym typeface="Symbol" pitchFamily="2" charset="2"/>
              </a:rPr>
              <a:t>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sym typeface="Symbol" pitchFamily="2" charset="2"/>
              </a:rPr>
              <a:t>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r>
              <a:rPr lang="en-US" alt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b="1" dirty="0">
                <a:latin typeface="Courier New" panose="02070309020205020404" pitchFamily="49" charset="0"/>
              </a:rPr>
              <a:t> j = 1 to n {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   </a:t>
            </a:r>
            <a:r>
              <a:rPr lang="en-US" alt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b="1" dirty="0">
                <a:latin typeface="Courier New" panose="02070309020205020404" pitchFamily="49" charset="0"/>
              </a:rPr>
              <a:t> (job j compatible with S)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      S </a:t>
            </a:r>
            <a:r>
              <a:rPr lang="en-US" altLang="en-US" b="1" dirty="0">
                <a:latin typeface="Courier New" panose="02070309020205020404" pitchFamily="49" charset="0"/>
                <a:sym typeface="Symbol" pitchFamily="2" charset="2"/>
              </a:rPr>
              <a:t> S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sym typeface="Symbol" pitchFamily="2" charset="2"/>
              </a:rPr>
              <a:t></a:t>
            </a:r>
            <a:r>
              <a:rPr lang="en-US" altLang="en-US" b="1" dirty="0">
                <a:latin typeface="Courier New" panose="02070309020205020404" pitchFamily="49" charset="0"/>
              </a:rPr>
              <a:t> {j}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}</a:t>
            </a:r>
          </a:p>
          <a:p>
            <a:r>
              <a:rPr lang="en-US" alt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n-US" b="1" dirty="0">
                <a:latin typeface="Courier New" panose="02070309020205020404" pitchFamily="49" charset="0"/>
              </a:rPr>
              <a:t> S  </a:t>
            </a:r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C84E321E-1E3C-6447-896D-F7C54ED26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0" y="2784475"/>
            <a:ext cx="149880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chemeClr val="hlink"/>
                </a:solidFill>
              </a:rPr>
              <a:t>set of jobs selected </a:t>
            </a:r>
            <a:endParaRPr lang="en-US" altLang="en-US" sz="1200">
              <a:solidFill>
                <a:schemeClr val="hlink"/>
              </a:solidFill>
              <a:sym typeface="Symbol" pitchFamily="2" charset="2"/>
            </a:endParaRPr>
          </a:p>
        </p:txBody>
      </p:sp>
      <p:sp>
        <p:nvSpPr>
          <p:cNvPr id="8198" name="Line 5">
            <a:extLst>
              <a:ext uri="{FF2B5EF4-FFF2-40B4-BE49-F238E27FC236}">
                <a16:creationId xmlns:a16="http://schemas.microsoft.com/office/drawing/2014/main" id="{B86D3BF5-550A-EF4A-A04C-FBE11BE0CF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43226" y="2921001"/>
            <a:ext cx="195263" cy="136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8199" name="Rectangle 6">
            <a:extLst>
              <a:ext uri="{FF2B5EF4-FFF2-40B4-BE49-F238E27FC236}">
                <a16:creationId xmlns:a16="http://schemas.microsoft.com/office/drawing/2014/main" id="{4D45BC46-4F69-D142-A74F-CD49A4495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24340"/>
            <a:ext cx="10515600" cy="718065"/>
          </a:xfrm>
        </p:spPr>
        <p:txBody>
          <a:bodyPr/>
          <a:lstStyle/>
          <a:p>
            <a:r>
              <a:rPr kumimoji="0" lang="en-US" altLang="en-US" dirty="0"/>
              <a:t>Interval Scheduling: Greedy Analysis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3A37DF-8096-3E46-87A0-14E6FB3C77F8}"/>
              </a:ext>
            </a:extLst>
          </p:cNvPr>
          <p:cNvSpPr txBox="1"/>
          <p:nvPr/>
        </p:nvSpPr>
        <p:spPr>
          <a:xfrm>
            <a:off x="9677400" y="2286001"/>
            <a:ext cx="1140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dirty="0">
                <a:solidFill>
                  <a:srgbClr val="FF0000"/>
                </a:solidFill>
              </a:rPr>
              <a:t>O(n log n)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6842DC-1428-744F-BD65-04E9802436DD}"/>
              </a:ext>
            </a:extLst>
          </p:cNvPr>
          <p:cNvSpPr txBox="1"/>
          <p:nvPr/>
        </p:nvSpPr>
        <p:spPr>
          <a:xfrm>
            <a:off x="9677400" y="3627133"/>
            <a:ext cx="1140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dirty="0">
                <a:solidFill>
                  <a:srgbClr val="FF0000"/>
                </a:solidFill>
              </a:rPr>
              <a:t>O(n)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5271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7D5676D0-27AD-8243-8EF2-00FA04C56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9649"/>
            <a:ext cx="10515600" cy="815975"/>
          </a:xfrm>
        </p:spPr>
        <p:txBody>
          <a:bodyPr/>
          <a:lstStyle/>
          <a:p>
            <a:r>
              <a:rPr lang="en-US" altLang="en-US" dirty="0"/>
              <a:t>Interval Scheduling:  Analysis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8AFD559-1E6B-C043-9489-D82A6B5CDF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181100"/>
            <a:ext cx="10515600" cy="4351338"/>
          </a:xfrm>
        </p:spPr>
        <p:txBody>
          <a:bodyPr/>
          <a:lstStyle/>
          <a:p>
            <a:r>
              <a:rPr lang="en-US" altLang="en-US" dirty="0"/>
              <a:t>Theorem.  </a:t>
            </a:r>
            <a:r>
              <a:rPr lang="en-US" altLang="en-US" dirty="0">
                <a:solidFill>
                  <a:schemeClr val="tx1"/>
                </a:solidFill>
              </a:rPr>
              <a:t>Greedy algorithm is optimal.</a:t>
            </a:r>
          </a:p>
          <a:p>
            <a:r>
              <a:rPr lang="en-US" altLang="en-US" dirty="0"/>
              <a:t>Pf.  </a:t>
            </a:r>
            <a:r>
              <a:rPr lang="en-US" altLang="en-US" dirty="0">
                <a:solidFill>
                  <a:schemeClr val="hlink"/>
                </a:solidFill>
              </a:rPr>
              <a:t>(by contradiction)</a:t>
            </a:r>
          </a:p>
          <a:p>
            <a:pPr lvl="1"/>
            <a:r>
              <a:rPr lang="en-US" altLang="en-US" dirty="0"/>
              <a:t>Assume greedy is not optimal, and let's see what happens.</a:t>
            </a:r>
          </a:p>
          <a:p>
            <a:pPr lvl="1"/>
            <a:r>
              <a:rPr lang="en-US" altLang="en-US" dirty="0"/>
              <a:t>Let i</a:t>
            </a:r>
            <a:r>
              <a:rPr lang="en-US" altLang="en-US" baseline="-25000" dirty="0"/>
              <a:t>1</a:t>
            </a:r>
            <a:r>
              <a:rPr lang="en-US" altLang="en-US" dirty="0"/>
              <a:t>, i</a:t>
            </a:r>
            <a:r>
              <a:rPr lang="en-US" altLang="en-US" baseline="-25000" dirty="0"/>
              <a:t>2</a:t>
            </a:r>
            <a:r>
              <a:rPr lang="en-US" altLang="en-US" dirty="0"/>
              <a:t>, ... </a:t>
            </a:r>
            <a:r>
              <a:rPr lang="en-US" altLang="en-US" dirty="0" err="1"/>
              <a:t>i</a:t>
            </a:r>
            <a:r>
              <a:rPr lang="en-US" altLang="en-US" baseline="-25000" dirty="0" err="1"/>
              <a:t>k</a:t>
            </a:r>
            <a:r>
              <a:rPr lang="en-US" altLang="en-US" baseline="-25000" dirty="0"/>
              <a:t> </a:t>
            </a:r>
            <a:r>
              <a:rPr lang="en-US" altLang="en-US" dirty="0"/>
              <a:t>denote set of jobs selected by greedy.</a:t>
            </a:r>
          </a:p>
          <a:p>
            <a:pPr lvl="1"/>
            <a:r>
              <a:rPr lang="en-US" altLang="en-US" dirty="0"/>
              <a:t>Let j</a:t>
            </a:r>
            <a:r>
              <a:rPr lang="en-US" altLang="en-US" baseline="-25000" dirty="0"/>
              <a:t>1</a:t>
            </a:r>
            <a:r>
              <a:rPr lang="en-US" altLang="en-US" dirty="0"/>
              <a:t>, j</a:t>
            </a:r>
            <a:r>
              <a:rPr lang="en-US" altLang="en-US" baseline="-25000" dirty="0"/>
              <a:t>2</a:t>
            </a:r>
            <a:r>
              <a:rPr lang="en-US" altLang="en-US" dirty="0"/>
              <a:t>, ... </a:t>
            </a:r>
            <a:r>
              <a:rPr lang="en-US" altLang="en-US" dirty="0" err="1"/>
              <a:t>j</a:t>
            </a:r>
            <a:r>
              <a:rPr lang="en-US" altLang="en-US" baseline="-25000" dirty="0" err="1"/>
              <a:t>m</a:t>
            </a:r>
            <a:r>
              <a:rPr lang="en-US" altLang="en-US" baseline="-25000" dirty="0"/>
              <a:t>  </a:t>
            </a:r>
            <a:r>
              <a:rPr lang="en-US" altLang="en-US" dirty="0"/>
              <a:t>denote set of jobs in the optimal solution with</a:t>
            </a:r>
            <a:br>
              <a:rPr lang="en-US" altLang="en-US" dirty="0"/>
            </a:br>
            <a:r>
              <a:rPr lang="en-US" altLang="en-US" dirty="0"/>
              <a:t>i</a:t>
            </a:r>
            <a:r>
              <a:rPr lang="en-US" altLang="en-US" baseline="-25000" dirty="0"/>
              <a:t>1</a:t>
            </a:r>
            <a:r>
              <a:rPr lang="en-US" altLang="en-US" dirty="0"/>
              <a:t> = j</a:t>
            </a:r>
            <a:r>
              <a:rPr lang="en-US" altLang="en-US" baseline="-25000" dirty="0"/>
              <a:t>1</a:t>
            </a:r>
            <a:r>
              <a:rPr lang="en-US" altLang="en-US" dirty="0"/>
              <a:t>, i</a:t>
            </a:r>
            <a:r>
              <a:rPr lang="en-US" altLang="en-US" baseline="-25000" dirty="0"/>
              <a:t>2 </a:t>
            </a:r>
            <a:r>
              <a:rPr lang="en-US" altLang="en-US" dirty="0"/>
              <a:t>= j</a:t>
            </a:r>
            <a:r>
              <a:rPr lang="en-US" altLang="en-US" baseline="-25000" dirty="0"/>
              <a:t>2</a:t>
            </a:r>
            <a:r>
              <a:rPr lang="en-US" altLang="en-US" dirty="0"/>
              <a:t>, ..., </a:t>
            </a:r>
            <a:r>
              <a:rPr lang="en-US" altLang="en-US" dirty="0" err="1"/>
              <a:t>i</a:t>
            </a:r>
            <a:r>
              <a:rPr lang="en-US" altLang="en-US" baseline="-25000" dirty="0" err="1"/>
              <a:t>r</a:t>
            </a:r>
            <a:r>
              <a:rPr lang="en-US" altLang="en-US" dirty="0"/>
              <a:t> = </a:t>
            </a:r>
            <a:r>
              <a:rPr lang="en-US" altLang="en-US" dirty="0" err="1"/>
              <a:t>j</a:t>
            </a:r>
            <a:r>
              <a:rPr lang="en-US" altLang="en-US" baseline="-25000" dirty="0" err="1"/>
              <a:t>r</a:t>
            </a:r>
            <a:r>
              <a:rPr lang="en-US" altLang="en-US" baseline="-25000" dirty="0"/>
              <a:t> </a:t>
            </a:r>
            <a:r>
              <a:rPr lang="en-US" altLang="en-US" dirty="0"/>
              <a:t>for the largest possible value of r. </a:t>
            </a:r>
          </a:p>
        </p:txBody>
      </p:sp>
      <p:sp>
        <p:nvSpPr>
          <p:cNvPr id="9221" name="Rectangle 4">
            <a:extLst>
              <a:ext uri="{FF2B5EF4-FFF2-40B4-BE49-F238E27FC236}">
                <a16:creationId xmlns:a16="http://schemas.microsoft.com/office/drawing/2014/main" id="{3BE318EF-FD44-C245-A41A-8CC181ADE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181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/>
              <a:t>j</a:t>
            </a:r>
            <a:r>
              <a:rPr lang="en-US" altLang="en-US" sz="1400" baseline="-25000"/>
              <a:t>1</a:t>
            </a:r>
          </a:p>
        </p:txBody>
      </p:sp>
      <p:sp>
        <p:nvSpPr>
          <p:cNvPr id="9222" name="Rectangle 5">
            <a:extLst>
              <a:ext uri="{FF2B5EF4-FFF2-40B4-BE49-F238E27FC236}">
                <a16:creationId xmlns:a16="http://schemas.microsoft.com/office/drawing/2014/main" id="{DC2A222F-8607-0048-BE6A-1D131A36C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181600"/>
            <a:ext cx="1295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/>
              <a:t>j</a:t>
            </a:r>
            <a:r>
              <a:rPr lang="en-US" altLang="en-US" sz="1400" baseline="-25000"/>
              <a:t>2</a:t>
            </a: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41EBB8BF-D990-194E-9E3B-11D1E18A0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181600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/>
              <a:t>j</a:t>
            </a:r>
            <a:r>
              <a:rPr lang="en-US" altLang="en-US" sz="1400" baseline="-25000"/>
              <a:t>r</a:t>
            </a:r>
          </a:p>
        </p:txBody>
      </p:sp>
      <p:sp>
        <p:nvSpPr>
          <p:cNvPr id="9224" name="Rectangle 11">
            <a:extLst>
              <a:ext uri="{FF2B5EF4-FFF2-40B4-BE49-F238E27FC236}">
                <a16:creationId xmlns:a16="http://schemas.microsoft.com/office/drawing/2014/main" id="{3A232F34-242E-5947-A972-322DA8560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343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/>
              <a:t>i</a:t>
            </a:r>
            <a:r>
              <a:rPr lang="en-US" altLang="en-US" sz="1400" baseline="-25000"/>
              <a:t>1</a:t>
            </a:r>
            <a:endParaRPr lang="en-US" altLang="en-US"/>
          </a:p>
        </p:txBody>
      </p:sp>
      <p:sp>
        <p:nvSpPr>
          <p:cNvPr id="9225" name="Rectangle 12">
            <a:extLst>
              <a:ext uri="{FF2B5EF4-FFF2-40B4-BE49-F238E27FC236}">
                <a16:creationId xmlns:a16="http://schemas.microsoft.com/office/drawing/2014/main" id="{001696AE-A752-1A42-B746-471B5ED34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343400"/>
            <a:ext cx="1295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/>
              <a:t>i</a:t>
            </a:r>
            <a:r>
              <a:rPr lang="en-US" altLang="en-US" sz="1400" baseline="-25000"/>
              <a:t>2</a:t>
            </a:r>
          </a:p>
        </p:txBody>
      </p:sp>
      <p:sp>
        <p:nvSpPr>
          <p:cNvPr id="9226" name="Rectangle 14">
            <a:extLst>
              <a:ext uri="{FF2B5EF4-FFF2-40B4-BE49-F238E27FC236}">
                <a16:creationId xmlns:a16="http://schemas.microsoft.com/office/drawing/2014/main" id="{EB2D1E55-7E37-DF4B-A4E4-C4E3D85BC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343400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/>
              <a:t>i</a:t>
            </a:r>
            <a:r>
              <a:rPr lang="en-US" altLang="en-US" sz="1400" baseline="-25000"/>
              <a:t>r</a:t>
            </a:r>
          </a:p>
        </p:txBody>
      </p:sp>
      <p:sp>
        <p:nvSpPr>
          <p:cNvPr id="9227" name="Rectangle 15">
            <a:extLst>
              <a:ext uri="{FF2B5EF4-FFF2-40B4-BE49-F238E27FC236}">
                <a16:creationId xmlns:a16="http://schemas.microsoft.com/office/drawing/2014/main" id="{398A14B6-84D8-5442-8908-EAE758306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343400"/>
            <a:ext cx="1066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/>
              <a:t>i</a:t>
            </a:r>
            <a:r>
              <a:rPr lang="en-US" altLang="en-US" sz="1400" baseline="-25000"/>
              <a:t>r+1</a:t>
            </a:r>
          </a:p>
        </p:txBody>
      </p:sp>
      <p:sp>
        <p:nvSpPr>
          <p:cNvPr id="9228" name="Rectangle 17">
            <a:extLst>
              <a:ext uri="{FF2B5EF4-FFF2-40B4-BE49-F238E27FC236}">
                <a16:creationId xmlns:a16="http://schemas.microsoft.com/office/drawing/2014/main" id="{A7BB6EB4-F4B1-0F47-8F77-E0F0A94D1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5181600"/>
            <a:ext cx="1447800" cy="304800"/>
          </a:xfrm>
          <a:prstGeom prst="rect">
            <a:avLst/>
          </a:prstGeom>
          <a:solidFill>
            <a:srgbClr val="0033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chemeClr val="bg1"/>
                </a:solidFill>
              </a:rPr>
              <a:t>. . .</a:t>
            </a:r>
          </a:p>
        </p:txBody>
      </p:sp>
      <p:sp>
        <p:nvSpPr>
          <p:cNvPr id="9229" name="Text Box 23">
            <a:extLst>
              <a:ext uri="{FF2B5EF4-FFF2-40B4-BE49-F238E27FC236}">
                <a16:creationId xmlns:a16="http://schemas.microsoft.com/office/drawing/2014/main" id="{71CA93E5-214A-4743-BD96-D7EB7ED86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504" y="4294452"/>
            <a:ext cx="937757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Greedy:</a:t>
            </a:r>
          </a:p>
        </p:txBody>
      </p:sp>
      <p:sp>
        <p:nvSpPr>
          <p:cNvPr id="9230" name="Text Box 24">
            <a:extLst>
              <a:ext uri="{FF2B5EF4-FFF2-40B4-BE49-F238E27FC236}">
                <a16:creationId xmlns:a16="http://schemas.microsoft.com/office/drawing/2014/main" id="{777C28B2-AAB4-D34D-AB0B-18ED40FB5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1" y="5195888"/>
            <a:ext cx="650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OPT:</a:t>
            </a:r>
          </a:p>
        </p:txBody>
      </p:sp>
      <p:sp>
        <p:nvSpPr>
          <p:cNvPr id="9231" name="Rectangle 35">
            <a:extLst>
              <a:ext uri="{FF2B5EF4-FFF2-40B4-BE49-F238E27FC236}">
                <a16:creationId xmlns:a16="http://schemas.microsoft.com/office/drawing/2014/main" id="{325C4D8A-CC41-8747-90A2-D8471FF5D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181600"/>
            <a:ext cx="685800" cy="304800"/>
          </a:xfrm>
          <a:prstGeom prst="rect">
            <a:avLst/>
          </a:prstGeom>
          <a:solidFill>
            <a:srgbClr val="0033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chemeClr val="bg1"/>
                </a:solidFill>
              </a:rPr>
              <a:t>j</a:t>
            </a:r>
            <a:r>
              <a:rPr lang="en-US" altLang="en-US" baseline="-25000">
                <a:solidFill>
                  <a:schemeClr val="bg1"/>
                </a:solidFill>
              </a:rPr>
              <a:t>r+1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9232" name="Text Box 42">
            <a:extLst>
              <a:ext uri="{FF2B5EF4-FFF2-40B4-BE49-F238E27FC236}">
                <a16:creationId xmlns:a16="http://schemas.microsoft.com/office/drawing/2014/main" id="{DA3F211B-688A-784F-99FC-DABEB553C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76" y="5959476"/>
            <a:ext cx="214312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chemeClr val="accent1"/>
                </a:solidFill>
              </a:rPr>
              <a:t>why not replace job j</a:t>
            </a:r>
            <a:r>
              <a:rPr lang="en-US" altLang="en-US" sz="1400" baseline="-25000">
                <a:solidFill>
                  <a:schemeClr val="accent1"/>
                </a:solidFill>
              </a:rPr>
              <a:t>r+1</a:t>
            </a:r>
            <a:br>
              <a:rPr lang="en-US" altLang="en-US" sz="1200">
                <a:solidFill>
                  <a:schemeClr val="accent1"/>
                </a:solidFill>
              </a:rPr>
            </a:br>
            <a:r>
              <a:rPr lang="en-US" altLang="en-US" sz="1200">
                <a:solidFill>
                  <a:schemeClr val="accent1"/>
                </a:solidFill>
              </a:rPr>
              <a:t>with job </a:t>
            </a:r>
            <a:r>
              <a:rPr lang="en-US" altLang="en-US" sz="1400">
                <a:solidFill>
                  <a:schemeClr val="accent1"/>
                </a:solidFill>
              </a:rPr>
              <a:t>i</a:t>
            </a:r>
            <a:r>
              <a:rPr lang="en-US" altLang="en-US" sz="1400" baseline="-25000">
                <a:solidFill>
                  <a:schemeClr val="accent1"/>
                </a:solidFill>
              </a:rPr>
              <a:t>r+1</a:t>
            </a:r>
            <a:r>
              <a:rPr lang="en-US" altLang="en-US" sz="120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9233" name="Line 43">
            <a:extLst>
              <a:ext uri="{FF2B5EF4-FFF2-40B4-BE49-F238E27FC236}">
                <a16:creationId xmlns:a16="http://schemas.microsoft.com/office/drawing/2014/main" id="{5EA570A5-AB03-8248-8C02-AB64E7C181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20025" y="5608638"/>
            <a:ext cx="0" cy="2587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234" name="Line 44">
            <a:extLst>
              <a:ext uri="{FF2B5EF4-FFF2-40B4-BE49-F238E27FC236}">
                <a16:creationId xmlns:a16="http://schemas.microsoft.com/office/drawing/2014/main" id="{72FE472A-A36B-014F-878E-9E05A9CF2E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652963"/>
            <a:ext cx="7405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235" name="Line 46">
            <a:extLst>
              <a:ext uri="{FF2B5EF4-FFF2-40B4-BE49-F238E27FC236}">
                <a16:creationId xmlns:a16="http://schemas.microsoft.com/office/drawing/2014/main" id="{C2899576-4A7A-4644-882A-58EAADD237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486400"/>
            <a:ext cx="7405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236" name="Text Box 49">
            <a:extLst>
              <a:ext uri="{FF2B5EF4-FFF2-40B4-BE49-F238E27FC236}">
                <a16:creationId xmlns:a16="http://schemas.microsoft.com/office/drawing/2014/main" id="{89049FA2-0C8C-F745-AAE9-8004E6DB5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2276" y="3749675"/>
            <a:ext cx="214312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/>
              <a:t>job i</a:t>
            </a:r>
            <a:r>
              <a:rPr lang="en-US" altLang="en-US" sz="1200" baseline="-25000"/>
              <a:t>r+1</a:t>
            </a:r>
            <a:r>
              <a:rPr lang="en-US" altLang="en-US" sz="1200"/>
              <a:t> finishes before j</a:t>
            </a:r>
            <a:r>
              <a:rPr lang="en-US" altLang="en-US" sz="1200" baseline="-25000"/>
              <a:t>r+1</a:t>
            </a:r>
          </a:p>
        </p:txBody>
      </p:sp>
      <p:sp>
        <p:nvSpPr>
          <p:cNvPr id="9237" name="Line 50">
            <a:extLst>
              <a:ext uri="{FF2B5EF4-FFF2-40B4-BE49-F238E27FC236}">
                <a16:creationId xmlns:a16="http://schemas.microsoft.com/office/drawing/2014/main" id="{748227A7-B7E1-0248-9BC6-5A48C4FE0D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0925" y="4019550"/>
            <a:ext cx="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238" name="Line 52">
            <a:extLst>
              <a:ext uri="{FF2B5EF4-FFF2-40B4-BE49-F238E27FC236}">
                <a16:creationId xmlns:a16="http://schemas.microsoft.com/office/drawing/2014/main" id="{6B32E3C1-DB51-AD4C-A056-9689962C5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4038600"/>
            <a:ext cx="0" cy="14478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"/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239" name="Line 53">
            <a:extLst>
              <a:ext uri="{FF2B5EF4-FFF2-40B4-BE49-F238E27FC236}">
                <a16:creationId xmlns:a16="http://schemas.microsoft.com/office/drawing/2014/main" id="{644303F7-4362-8046-B5B3-466069BAA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038600"/>
            <a:ext cx="0" cy="14478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"/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240" name="Rectangle 54">
            <a:extLst>
              <a:ext uri="{FF2B5EF4-FFF2-40B4-BE49-F238E27FC236}">
                <a16:creationId xmlns:a16="http://schemas.microsoft.com/office/drawing/2014/main" id="{1A47236B-9383-A448-8F92-BDEB5118D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089" y="3051175"/>
            <a:ext cx="186013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1662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3">
            <a:extLst>
              <a:ext uri="{FF2B5EF4-FFF2-40B4-BE49-F238E27FC236}">
                <a16:creationId xmlns:a16="http://schemas.microsoft.com/office/drawing/2014/main" id="{F587151D-140C-4149-847C-7863EFBCF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181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/>
              <a:t>j</a:t>
            </a:r>
            <a:r>
              <a:rPr lang="en-US" altLang="en-US" sz="1400" baseline="-25000"/>
              <a:t>1</a:t>
            </a:r>
          </a:p>
        </p:txBody>
      </p:sp>
      <p:sp>
        <p:nvSpPr>
          <p:cNvPr id="10244" name="Rectangle 44">
            <a:extLst>
              <a:ext uri="{FF2B5EF4-FFF2-40B4-BE49-F238E27FC236}">
                <a16:creationId xmlns:a16="http://schemas.microsoft.com/office/drawing/2014/main" id="{C58B703F-B338-2A4D-BE60-3DFC94D6A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181600"/>
            <a:ext cx="1295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/>
              <a:t>j</a:t>
            </a:r>
            <a:r>
              <a:rPr lang="en-US" altLang="en-US" sz="1400" baseline="-25000"/>
              <a:t>2</a:t>
            </a:r>
          </a:p>
        </p:txBody>
      </p:sp>
      <p:sp>
        <p:nvSpPr>
          <p:cNvPr id="10245" name="Rectangle 45">
            <a:extLst>
              <a:ext uri="{FF2B5EF4-FFF2-40B4-BE49-F238E27FC236}">
                <a16:creationId xmlns:a16="http://schemas.microsoft.com/office/drawing/2014/main" id="{E8C0CDF4-3A43-5041-9E74-B39BD829A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181600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/>
              <a:t>j</a:t>
            </a:r>
            <a:r>
              <a:rPr lang="en-US" altLang="en-US" sz="1400" baseline="-25000"/>
              <a:t>r</a:t>
            </a:r>
          </a:p>
        </p:txBody>
      </p:sp>
      <p:sp>
        <p:nvSpPr>
          <p:cNvPr id="10246" name="Rectangle 46">
            <a:extLst>
              <a:ext uri="{FF2B5EF4-FFF2-40B4-BE49-F238E27FC236}">
                <a16:creationId xmlns:a16="http://schemas.microsoft.com/office/drawing/2014/main" id="{A72D8963-5F9A-FE46-806E-1678F8005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343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/>
              <a:t>i</a:t>
            </a:r>
            <a:r>
              <a:rPr lang="en-US" altLang="en-US" sz="1400" baseline="-25000"/>
              <a:t>1</a:t>
            </a:r>
            <a:endParaRPr lang="en-US" altLang="en-US"/>
          </a:p>
        </p:txBody>
      </p:sp>
      <p:sp>
        <p:nvSpPr>
          <p:cNvPr id="10247" name="Rectangle 47">
            <a:extLst>
              <a:ext uri="{FF2B5EF4-FFF2-40B4-BE49-F238E27FC236}">
                <a16:creationId xmlns:a16="http://schemas.microsoft.com/office/drawing/2014/main" id="{C04AC7CE-DFB1-6C42-9AC5-53D89B7C9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343400"/>
            <a:ext cx="1295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/>
              <a:t>i</a:t>
            </a:r>
            <a:r>
              <a:rPr lang="en-US" altLang="en-US" sz="1400" baseline="-25000"/>
              <a:t>2</a:t>
            </a:r>
          </a:p>
        </p:txBody>
      </p:sp>
      <p:sp>
        <p:nvSpPr>
          <p:cNvPr id="10248" name="Rectangle 48">
            <a:extLst>
              <a:ext uri="{FF2B5EF4-FFF2-40B4-BE49-F238E27FC236}">
                <a16:creationId xmlns:a16="http://schemas.microsoft.com/office/drawing/2014/main" id="{0CF54BD6-E025-C644-897F-63036B790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343400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/>
              <a:t>i</a:t>
            </a:r>
            <a:r>
              <a:rPr lang="en-US" altLang="en-US" sz="1400" baseline="-25000"/>
              <a:t>r</a:t>
            </a:r>
          </a:p>
        </p:txBody>
      </p:sp>
      <p:sp>
        <p:nvSpPr>
          <p:cNvPr id="10249" name="Rectangle 49">
            <a:extLst>
              <a:ext uri="{FF2B5EF4-FFF2-40B4-BE49-F238E27FC236}">
                <a16:creationId xmlns:a16="http://schemas.microsoft.com/office/drawing/2014/main" id="{6F3DC02C-2CF0-FB47-8322-758B5BDD3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343400"/>
            <a:ext cx="1066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/>
              <a:t>i</a:t>
            </a:r>
            <a:r>
              <a:rPr lang="en-US" altLang="en-US" sz="1400" baseline="-25000"/>
              <a:t>r+1</a:t>
            </a:r>
          </a:p>
        </p:txBody>
      </p:sp>
      <p:sp>
        <p:nvSpPr>
          <p:cNvPr id="10250" name="Rectangle 2">
            <a:extLst>
              <a:ext uri="{FF2B5EF4-FFF2-40B4-BE49-F238E27FC236}">
                <a16:creationId xmlns:a16="http://schemas.microsoft.com/office/drawing/2014/main" id="{858ACEA5-5288-304E-9AAB-FF766D447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1750"/>
            <a:ext cx="10515600" cy="898260"/>
          </a:xfrm>
        </p:spPr>
        <p:txBody>
          <a:bodyPr/>
          <a:lstStyle/>
          <a:p>
            <a:r>
              <a:rPr lang="en-US" altLang="en-US" dirty="0"/>
              <a:t>Interval Scheduling:  Analysis</a:t>
            </a:r>
          </a:p>
        </p:txBody>
      </p:sp>
      <p:sp>
        <p:nvSpPr>
          <p:cNvPr id="10251" name="Rectangle 3">
            <a:extLst>
              <a:ext uri="{FF2B5EF4-FFF2-40B4-BE49-F238E27FC236}">
                <a16:creationId xmlns:a16="http://schemas.microsoft.com/office/drawing/2014/main" id="{D67616A4-EA2C-BD43-97F7-B0F2730C6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073944"/>
            <a:ext cx="10515600" cy="4351338"/>
          </a:xfrm>
        </p:spPr>
        <p:txBody>
          <a:bodyPr/>
          <a:lstStyle/>
          <a:p>
            <a:r>
              <a:rPr lang="en-US" altLang="en-US" dirty="0"/>
              <a:t>Theorem.  </a:t>
            </a:r>
            <a:r>
              <a:rPr lang="en-US" altLang="en-US" dirty="0">
                <a:solidFill>
                  <a:schemeClr val="tx1"/>
                </a:solidFill>
              </a:rPr>
              <a:t>Greedy algorithm is optimal.</a:t>
            </a:r>
          </a:p>
          <a:p>
            <a:r>
              <a:rPr lang="en-US" altLang="en-US" dirty="0"/>
              <a:t>Pf.  </a:t>
            </a:r>
            <a:r>
              <a:rPr lang="en-US" altLang="en-US" dirty="0">
                <a:solidFill>
                  <a:schemeClr val="hlink"/>
                </a:solidFill>
              </a:rPr>
              <a:t>(by contradiction)</a:t>
            </a:r>
            <a:endParaRPr lang="en-US" altLang="en-US" dirty="0"/>
          </a:p>
          <a:p>
            <a:pPr lvl="1"/>
            <a:r>
              <a:rPr lang="en-US" altLang="en-US" dirty="0"/>
              <a:t>Assume greedy is not optimal, and let's see what happens.</a:t>
            </a:r>
          </a:p>
          <a:p>
            <a:pPr lvl="1"/>
            <a:r>
              <a:rPr lang="en-US" altLang="en-US" dirty="0"/>
              <a:t>Let i</a:t>
            </a:r>
            <a:r>
              <a:rPr lang="en-US" altLang="en-US" baseline="-25000" dirty="0"/>
              <a:t>1</a:t>
            </a:r>
            <a:r>
              <a:rPr lang="en-US" altLang="en-US" dirty="0"/>
              <a:t>, i</a:t>
            </a:r>
            <a:r>
              <a:rPr lang="en-US" altLang="en-US" baseline="-25000" dirty="0"/>
              <a:t>2</a:t>
            </a:r>
            <a:r>
              <a:rPr lang="en-US" altLang="en-US" dirty="0"/>
              <a:t>, ... </a:t>
            </a:r>
            <a:r>
              <a:rPr lang="en-US" altLang="en-US" dirty="0" err="1"/>
              <a:t>i</a:t>
            </a:r>
            <a:r>
              <a:rPr lang="en-US" altLang="en-US" baseline="-25000" dirty="0" err="1"/>
              <a:t>k</a:t>
            </a:r>
            <a:r>
              <a:rPr lang="en-US" altLang="en-US" baseline="-25000" dirty="0"/>
              <a:t> </a:t>
            </a:r>
            <a:r>
              <a:rPr lang="en-US" altLang="en-US" dirty="0"/>
              <a:t>denote set of jobs selected by greedy.</a:t>
            </a:r>
          </a:p>
          <a:p>
            <a:pPr lvl="1"/>
            <a:r>
              <a:rPr lang="en-US" altLang="en-US" dirty="0"/>
              <a:t>Let j</a:t>
            </a:r>
            <a:r>
              <a:rPr lang="en-US" altLang="en-US" baseline="-25000" dirty="0"/>
              <a:t>1</a:t>
            </a:r>
            <a:r>
              <a:rPr lang="en-US" altLang="en-US" dirty="0"/>
              <a:t>, j</a:t>
            </a:r>
            <a:r>
              <a:rPr lang="en-US" altLang="en-US" baseline="-25000" dirty="0"/>
              <a:t>2</a:t>
            </a:r>
            <a:r>
              <a:rPr lang="en-US" altLang="en-US" dirty="0"/>
              <a:t>, ... </a:t>
            </a:r>
            <a:r>
              <a:rPr lang="en-US" altLang="en-US" dirty="0" err="1"/>
              <a:t>j</a:t>
            </a:r>
            <a:r>
              <a:rPr lang="en-US" altLang="en-US" baseline="-25000" dirty="0" err="1"/>
              <a:t>m</a:t>
            </a:r>
            <a:r>
              <a:rPr lang="en-US" altLang="en-US" baseline="-25000" dirty="0"/>
              <a:t>  </a:t>
            </a:r>
            <a:r>
              <a:rPr lang="en-US" altLang="en-US" dirty="0"/>
              <a:t>denote set of jobs in the optimal solution with</a:t>
            </a:r>
            <a:br>
              <a:rPr lang="en-US" altLang="en-US" dirty="0"/>
            </a:br>
            <a:r>
              <a:rPr lang="en-US" altLang="en-US" dirty="0"/>
              <a:t>i</a:t>
            </a:r>
            <a:r>
              <a:rPr lang="en-US" altLang="en-US" baseline="-25000" dirty="0"/>
              <a:t>1</a:t>
            </a:r>
            <a:r>
              <a:rPr lang="en-US" altLang="en-US" dirty="0"/>
              <a:t> = j</a:t>
            </a:r>
            <a:r>
              <a:rPr lang="en-US" altLang="en-US" baseline="-25000" dirty="0"/>
              <a:t>1</a:t>
            </a:r>
            <a:r>
              <a:rPr lang="en-US" altLang="en-US" dirty="0"/>
              <a:t>, i</a:t>
            </a:r>
            <a:r>
              <a:rPr lang="en-US" altLang="en-US" baseline="-25000" dirty="0"/>
              <a:t>2 </a:t>
            </a:r>
            <a:r>
              <a:rPr lang="en-US" altLang="en-US" dirty="0"/>
              <a:t>= j</a:t>
            </a:r>
            <a:r>
              <a:rPr lang="en-US" altLang="en-US" baseline="-25000" dirty="0"/>
              <a:t>2</a:t>
            </a:r>
            <a:r>
              <a:rPr lang="en-US" altLang="en-US" dirty="0"/>
              <a:t>, ..., </a:t>
            </a:r>
            <a:r>
              <a:rPr lang="en-US" altLang="en-US" dirty="0" err="1"/>
              <a:t>i</a:t>
            </a:r>
            <a:r>
              <a:rPr lang="en-US" altLang="en-US" baseline="-25000" dirty="0" err="1"/>
              <a:t>r</a:t>
            </a:r>
            <a:r>
              <a:rPr lang="en-US" altLang="en-US" dirty="0"/>
              <a:t> = </a:t>
            </a:r>
            <a:r>
              <a:rPr lang="en-US" altLang="en-US" dirty="0" err="1"/>
              <a:t>j</a:t>
            </a:r>
            <a:r>
              <a:rPr lang="en-US" altLang="en-US" baseline="-25000" dirty="0" err="1"/>
              <a:t>r</a:t>
            </a:r>
            <a:r>
              <a:rPr lang="en-US" altLang="en-US" baseline="-25000" dirty="0"/>
              <a:t> </a:t>
            </a:r>
            <a:r>
              <a:rPr lang="en-US" altLang="en-US" dirty="0"/>
              <a:t>for the largest possible value of r.</a:t>
            </a:r>
            <a:endParaRPr lang="en-US" altLang="en-US" dirty="0">
              <a:solidFill>
                <a:schemeClr val="hlink"/>
              </a:solidFill>
            </a:endParaRPr>
          </a:p>
          <a:p>
            <a:pPr lvl="1"/>
            <a:endParaRPr lang="en-US" altLang="en-US" dirty="0"/>
          </a:p>
        </p:txBody>
      </p:sp>
      <p:sp>
        <p:nvSpPr>
          <p:cNvPr id="10252" name="Rectangle 11">
            <a:extLst>
              <a:ext uri="{FF2B5EF4-FFF2-40B4-BE49-F238E27FC236}">
                <a16:creationId xmlns:a16="http://schemas.microsoft.com/office/drawing/2014/main" id="{8DFFF606-A61C-7F44-B988-6AF996E2C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5181600"/>
            <a:ext cx="1447800" cy="304800"/>
          </a:xfrm>
          <a:prstGeom prst="rect">
            <a:avLst/>
          </a:prstGeom>
          <a:solidFill>
            <a:srgbClr val="0033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chemeClr val="bg1"/>
                </a:solidFill>
              </a:rPr>
              <a:t>. . .</a:t>
            </a:r>
          </a:p>
        </p:txBody>
      </p:sp>
      <p:sp>
        <p:nvSpPr>
          <p:cNvPr id="10253" name="Text Box 12">
            <a:extLst>
              <a:ext uri="{FF2B5EF4-FFF2-40B4-BE49-F238E27FC236}">
                <a16:creationId xmlns:a16="http://schemas.microsoft.com/office/drawing/2014/main" id="{FE9D82F2-6769-FE47-8E99-2C445A329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504" y="4294452"/>
            <a:ext cx="937757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Greedy:</a:t>
            </a:r>
          </a:p>
        </p:txBody>
      </p:sp>
      <p:sp>
        <p:nvSpPr>
          <p:cNvPr id="10254" name="Text Box 13">
            <a:extLst>
              <a:ext uri="{FF2B5EF4-FFF2-40B4-BE49-F238E27FC236}">
                <a16:creationId xmlns:a16="http://schemas.microsoft.com/office/drawing/2014/main" id="{985AFE36-1E35-974B-8BE4-04FDB379D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1" y="5195888"/>
            <a:ext cx="650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OPT:</a:t>
            </a:r>
          </a:p>
        </p:txBody>
      </p:sp>
      <p:sp>
        <p:nvSpPr>
          <p:cNvPr id="10255" name="Line 23">
            <a:extLst>
              <a:ext uri="{FF2B5EF4-FFF2-40B4-BE49-F238E27FC236}">
                <a16:creationId xmlns:a16="http://schemas.microsoft.com/office/drawing/2014/main" id="{B6DE1FB0-9B6C-884A-AAA4-D8C9E8FADC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652963"/>
            <a:ext cx="7405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0256" name="Line 27">
            <a:extLst>
              <a:ext uri="{FF2B5EF4-FFF2-40B4-BE49-F238E27FC236}">
                <a16:creationId xmlns:a16="http://schemas.microsoft.com/office/drawing/2014/main" id="{FDB7B702-A655-2543-82B8-BE6B70D8C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4038600"/>
            <a:ext cx="0" cy="14478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"/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0257" name="Text Box 28">
            <a:extLst>
              <a:ext uri="{FF2B5EF4-FFF2-40B4-BE49-F238E27FC236}">
                <a16:creationId xmlns:a16="http://schemas.microsoft.com/office/drawing/2014/main" id="{B55C38FD-430B-9848-8EA8-FFC2C06EF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1" y="5959475"/>
            <a:ext cx="26003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chemeClr val="accent1"/>
                </a:solidFill>
              </a:rPr>
              <a:t>solution still feasible and optimal, but contradicts maximality of r.</a:t>
            </a:r>
            <a:endParaRPr lang="en-US" altLang="en-US" sz="1200">
              <a:solidFill>
                <a:schemeClr val="accent1"/>
              </a:solidFill>
              <a:sym typeface="Symbol" pitchFamily="2" charset="2"/>
            </a:endParaRPr>
          </a:p>
        </p:txBody>
      </p:sp>
      <p:sp>
        <p:nvSpPr>
          <p:cNvPr id="10258" name="Rectangle 30">
            <a:extLst>
              <a:ext uri="{FF2B5EF4-FFF2-40B4-BE49-F238E27FC236}">
                <a16:creationId xmlns:a16="http://schemas.microsoft.com/office/drawing/2014/main" id="{42C7C55F-9830-8947-B693-2F5595DAC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181600"/>
            <a:ext cx="1066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/>
              <a:t>i</a:t>
            </a:r>
            <a:r>
              <a:rPr lang="en-US" altLang="en-US" sz="1400" baseline="-25000"/>
              <a:t>r+1</a:t>
            </a:r>
            <a:endParaRPr lang="en-US" altLang="en-US"/>
          </a:p>
        </p:txBody>
      </p:sp>
      <p:sp>
        <p:nvSpPr>
          <p:cNvPr id="10259" name="Line 24">
            <a:extLst>
              <a:ext uri="{FF2B5EF4-FFF2-40B4-BE49-F238E27FC236}">
                <a16:creationId xmlns:a16="http://schemas.microsoft.com/office/drawing/2014/main" id="{B242B9D8-EAA7-CD44-935A-E30F505E98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486400"/>
            <a:ext cx="7405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0260" name="Text Box 51">
            <a:extLst>
              <a:ext uri="{FF2B5EF4-FFF2-40B4-BE49-F238E27FC236}">
                <a16:creationId xmlns:a16="http://schemas.microsoft.com/office/drawing/2014/main" id="{6BAC14BD-6C50-0C4D-A2D3-0931A2000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2276" y="3749675"/>
            <a:ext cx="214312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/>
              <a:t>job i</a:t>
            </a:r>
            <a:r>
              <a:rPr lang="en-US" altLang="en-US" sz="1200" baseline="-25000"/>
              <a:t>r+1</a:t>
            </a:r>
            <a:r>
              <a:rPr lang="en-US" altLang="en-US" sz="1200"/>
              <a:t> finishes before j</a:t>
            </a:r>
            <a:r>
              <a:rPr lang="en-US" altLang="en-US" sz="1200" baseline="-25000"/>
              <a:t>r+1</a:t>
            </a:r>
          </a:p>
        </p:txBody>
      </p:sp>
      <p:sp>
        <p:nvSpPr>
          <p:cNvPr id="10261" name="Line 52">
            <a:extLst>
              <a:ext uri="{FF2B5EF4-FFF2-40B4-BE49-F238E27FC236}">
                <a16:creationId xmlns:a16="http://schemas.microsoft.com/office/drawing/2014/main" id="{871D5F6C-2DB9-304C-860C-4C57A7054F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0925" y="4019550"/>
            <a:ext cx="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0262" name="Line 53">
            <a:extLst>
              <a:ext uri="{FF2B5EF4-FFF2-40B4-BE49-F238E27FC236}">
                <a16:creationId xmlns:a16="http://schemas.microsoft.com/office/drawing/2014/main" id="{B6BD8F84-0D25-FB40-998D-E26B44F034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038600"/>
            <a:ext cx="0" cy="14478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"/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0263" name="Line 54">
            <a:extLst>
              <a:ext uri="{FF2B5EF4-FFF2-40B4-BE49-F238E27FC236}">
                <a16:creationId xmlns:a16="http://schemas.microsoft.com/office/drawing/2014/main" id="{1FD47B36-7C37-FB4F-8205-C4F5392B37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75525" y="5608638"/>
            <a:ext cx="0" cy="2587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596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FFCDC8D-7537-6240-8C8C-8B71264134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kumimoji="0" lang="en-US" altLang="en-US" dirty="0"/>
              <a:t>Interval Partitioning</a:t>
            </a:r>
          </a:p>
        </p:txBody>
      </p:sp>
    </p:spTree>
    <p:extLst>
      <p:ext uri="{BB962C8B-B14F-4D97-AF65-F5344CB8AC3E}">
        <p14:creationId xmlns:p14="http://schemas.microsoft.com/office/powerpoint/2010/main" val="41466319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1" name="Group 2">
            <a:extLst>
              <a:ext uri="{FF2B5EF4-FFF2-40B4-BE49-F238E27FC236}">
                <a16:creationId xmlns:a16="http://schemas.microsoft.com/office/drawing/2014/main" id="{E52E9DA5-4DBF-684D-80BB-733D123E0DEB}"/>
              </a:ext>
            </a:extLst>
          </p:cNvPr>
          <p:cNvGrpSpPr>
            <a:grpSpLocks/>
          </p:cNvGrpSpPr>
          <p:nvPr/>
        </p:nvGrpSpPr>
        <p:grpSpPr bwMode="auto">
          <a:xfrm>
            <a:off x="2816225" y="3875088"/>
            <a:ext cx="4584700" cy="2259012"/>
            <a:chOff x="814" y="1926"/>
            <a:chExt cx="2888" cy="1938"/>
          </a:xfrm>
        </p:grpSpPr>
        <p:sp>
          <p:nvSpPr>
            <p:cNvPr id="12334" name="Line 3">
              <a:extLst>
                <a:ext uri="{FF2B5EF4-FFF2-40B4-BE49-F238E27FC236}">
                  <a16:creationId xmlns:a16="http://schemas.microsoft.com/office/drawing/2014/main" id="{58159C1E-7827-6B4D-BCD5-12B9F776458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07" y="2895"/>
              <a:ext cx="193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2335" name="Line 4">
              <a:extLst>
                <a:ext uri="{FF2B5EF4-FFF2-40B4-BE49-F238E27FC236}">
                  <a16:creationId xmlns:a16="http://schemas.microsoft.com/office/drawing/2014/main" id="{FE16796B-807A-874B-B068-1B4BCF421A0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-155" y="2895"/>
              <a:ext cx="193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2336" name="Line 5">
              <a:extLst>
                <a:ext uri="{FF2B5EF4-FFF2-40B4-BE49-F238E27FC236}">
                  <a16:creationId xmlns:a16="http://schemas.microsoft.com/office/drawing/2014/main" id="{7C1232A9-24D6-3F45-8C2E-BC458D17E19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633" y="2895"/>
              <a:ext cx="193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2337" name="Line 6">
              <a:extLst>
                <a:ext uri="{FF2B5EF4-FFF2-40B4-BE49-F238E27FC236}">
                  <a16:creationId xmlns:a16="http://schemas.microsoft.com/office/drawing/2014/main" id="{B5796663-9F0F-FC4B-ADA0-FD977F6D451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370" y="2895"/>
              <a:ext cx="193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2338" name="Line 7">
              <a:extLst>
                <a:ext uri="{FF2B5EF4-FFF2-40B4-BE49-F238E27FC236}">
                  <a16:creationId xmlns:a16="http://schemas.microsoft.com/office/drawing/2014/main" id="{8D7C0AD7-E054-3144-8464-CEC63659FB9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895" y="2895"/>
              <a:ext cx="193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2339" name="Line 8">
              <a:extLst>
                <a:ext uri="{FF2B5EF4-FFF2-40B4-BE49-F238E27FC236}">
                  <a16:creationId xmlns:a16="http://schemas.microsoft.com/office/drawing/2014/main" id="{77FFD0C8-D5E3-A143-B081-94D7DBA8111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682" y="2895"/>
              <a:ext cx="193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2340" name="Line 9">
              <a:extLst>
                <a:ext uri="{FF2B5EF4-FFF2-40B4-BE49-F238E27FC236}">
                  <a16:creationId xmlns:a16="http://schemas.microsoft.com/office/drawing/2014/main" id="{BBCC3723-DF8C-A547-938B-573BC100897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420" y="2895"/>
              <a:ext cx="193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2341" name="Line 10">
              <a:extLst>
                <a:ext uri="{FF2B5EF4-FFF2-40B4-BE49-F238E27FC236}">
                  <a16:creationId xmlns:a16="http://schemas.microsoft.com/office/drawing/2014/main" id="{EF541D69-73CE-F746-ACBB-40CD8D64CBD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207" y="2895"/>
              <a:ext cx="193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2342" name="Line 11">
              <a:extLst>
                <a:ext uri="{FF2B5EF4-FFF2-40B4-BE49-F238E27FC236}">
                  <a16:creationId xmlns:a16="http://schemas.microsoft.com/office/drawing/2014/main" id="{476F02D0-F344-BB41-8C81-60FED8CE303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945" y="2895"/>
              <a:ext cx="193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2343" name="Line 12">
              <a:extLst>
                <a:ext uri="{FF2B5EF4-FFF2-40B4-BE49-F238E27FC236}">
                  <a16:creationId xmlns:a16="http://schemas.microsoft.com/office/drawing/2014/main" id="{D735AD16-B1E9-9149-BC7B-E1E041AF302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733" y="2895"/>
              <a:ext cx="193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2344" name="Line 13">
              <a:extLst>
                <a:ext uri="{FF2B5EF4-FFF2-40B4-BE49-F238E27FC236}">
                  <a16:creationId xmlns:a16="http://schemas.microsoft.com/office/drawing/2014/main" id="{A385A79D-D38E-D24F-B044-1A2F2D36723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470" y="2895"/>
              <a:ext cx="193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2345" name="Line 14">
              <a:extLst>
                <a:ext uri="{FF2B5EF4-FFF2-40B4-BE49-F238E27FC236}">
                  <a16:creationId xmlns:a16="http://schemas.microsoft.com/office/drawing/2014/main" id="{18091445-AC49-9749-AA9B-592F0AD296B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158" y="2895"/>
              <a:ext cx="193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</p:grpSp>
      <p:sp>
        <p:nvSpPr>
          <p:cNvPr id="12292" name="Line 15">
            <a:extLst>
              <a:ext uri="{FF2B5EF4-FFF2-40B4-BE49-F238E27FC236}">
                <a16:creationId xmlns:a16="http://schemas.microsoft.com/office/drawing/2014/main" id="{FA5091E5-F729-B149-B49D-E0CBF8566A9D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92107" y="4993482"/>
            <a:ext cx="22590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2293" name="Line 16">
            <a:extLst>
              <a:ext uri="{FF2B5EF4-FFF2-40B4-BE49-F238E27FC236}">
                <a16:creationId xmlns:a16="http://schemas.microsoft.com/office/drawing/2014/main" id="{EBFC150A-7C16-D947-9D4E-D46CE8EBC2B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7527132" y="4993482"/>
            <a:ext cx="22590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2294" name="Line 17">
            <a:extLst>
              <a:ext uri="{FF2B5EF4-FFF2-40B4-BE49-F238E27FC236}">
                <a16:creationId xmlns:a16="http://schemas.microsoft.com/office/drawing/2014/main" id="{27F8FB7F-8B24-7543-A21F-850FA56E8104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7109619" y="4993482"/>
            <a:ext cx="22590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2295" name="Line 18">
            <a:extLst>
              <a:ext uri="{FF2B5EF4-FFF2-40B4-BE49-F238E27FC236}">
                <a16:creationId xmlns:a16="http://schemas.microsoft.com/office/drawing/2014/main" id="{E092D0DC-0B0A-B344-A968-254EC4F7C8B4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7943057" y="4993482"/>
            <a:ext cx="22590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2296" name="Rectangle 19">
            <a:extLst>
              <a:ext uri="{FF2B5EF4-FFF2-40B4-BE49-F238E27FC236}">
                <a16:creationId xmlns:a16="http://schemas.microsoft.com/office/drawing/2014/main" id="{BBBEAF71-78B8-1540-82D0-773F234F8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96214"/>
            <a:ext cx="10515600" cy="757092"/>
          </a:xfrm>
        </p:spPr>
        <p:txBody>
          <a:bodyPr/>
          <a:lstStyle/>
          <a:p>
            <a:r>
              <a:rPr kumimoji="0" lang="en-US" altLang="en-US" dirty="0"/>
              <a:t>Interval Partitioning</a:t>
            </a:r>
          </a:p>
        </p:txBody>
      </p:sp>
      <p:sp>
        <p:nvSpPr>
          <p:cNvPr id="12297" name="Rectangle 20">
            <a:extLst>
              <a:ext uri="{FF2B5EF4-FFF2-40B4-BE49-F238E27FC236}">
                <a16:creationId xmlns:a16="http://schemas.microsoft.com/office/drawing/2014/main" id="{78827C05-4B7C-0A45-8F5B-37F13E652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4990" y="1101742"/>
            <a:ext cx="9434945" cy="5410200"/>
          </a:xfrm>
        </p:spPr>
        <p:txBody>
          <a:bodyPr/>
          <a:lstStyle/>
          <a:p>
            <a:r>
              <a:rPr kumimoji="0" lang="en-US" altLang="en-US" dirty="0"/>
              <a:t>Interval partitioning.</a:t>
            </a:r>
          </a:p>
          <a:p>
            <a:pPr lvl="1"/>
            <a:r>
              <a:rPr kumimoji="0" lang="en-US" altLang="en-US" dirty="0"/>
              <a:t>Lecture j starts at </a:t>
            </a:r>
            <a:r>
              <a:rPr kumimoji="0" lang="en-US" altLang="en-US" dirty="0" err="1"/>
              <a:t>s</a:t>
            </a:r>
            <a:r>
              <a:rPr lang="en-US" altLang="en-US" sz="2000" baseline="-25000" dirty="0" err="1"/>
              <a:t>j</a:t>
            </a:r>
            <a:r>
              <a:rPr kumimoji="0" lang="en-US" altLang="en-US" dirty="0"/>
              <a:t> and finishes at f</a:t>
            </a:r>
            <a:r>
              <a:rPr lang="en-US" altLang="en-US" sz="2000" baseline="-25000" dirty="0"/>
              <a:t>j</a:t>
            </a:r>
            <a:r>
              <a:rPr kumimoji="0" lang="en-US" altLang="en-US" dirty="0"/>
              <a:t>.</a:t>
            </a:r>
          </a:p>
          <a:p>
            <a:pPr lvl="1"/>
            <a:r>
              <a:rPr kumimoji="0" lang="en-US" altLang="en-US" dirty="0"/>
              <a:t>Goal:  find minimum number of classrooms to schedule all lectures</a:t>
            </a:r>
            <a:br>
              <a:rPr kumimoji="0" lang="en-US" altLang="en-US" dirty="0"/>
            </a:br>
            <a:r>
              <a:rPr kumimoji="0" lang="en-US" altLang="en-US" dirty="0"/>
              <a:t>so that no two occur at the same time in the same room.</a:t>
            </a:r>
          </a:p>
          <a:p>
            <a:pPr lvl="1"/>
            <a:endParaRPr kumimoji="0" lang="en-US" altLang="en-US" dirty="0"/>
          </a:p>
          <a:p>
            <a:r>
              <a:rPr kumimoji="0" lang="en-US" altLang="en-US" dirty="0"/>
              <a:t>Ex:  </a:t>
            </a:r>
            <a:r>
              <a:rPr kumimoji="0" lang="en-US" altLang="en-US" dirty="0">
                <a:solidFill>
                  <a:schemeClr val="tx1"/>
                </a:solidFill>
              </a:rPr>
              <a:t>This schedule uses </a:t>
            </a:r>
            <a:r>
              <a:rPr kumimoji="0" lang="en-US" altLang="en-US" dirty="0">
                <a:solidFill>
                  <a:schemeClr val="accent1"/>
                </a:solidFill>
              </a:rPr>
              <a:t>4</a:t>
            </a:r>
            <a:r>
              <a:rPr kumimoji="0" lang="en-US" altLang="en-US" dirty="0">
                <a:solidFill>
                  <a:schemeClr val="tx1"/>
                </a:solidFill>
              </a:rPr>
              <a:t> classrooms to schedule 10 lectures.</a:t>
            </a:r>
          </a:p>
        </p:txBody>
      </p:sp>
      <p:sp>
        <p:nvSpPr>
          <p:cNvPr id="12298" name="Line 21">
            <a:extLst>
              <a:ext uri="{FF2B5EF4-FFF2-40B4-BE49-F238E27FC236}">
                <a16:creationId xmlns:a16="http://schemas.microsoft.com/office/drawing/2014/main" id="{5C2DD508-99CA-1A4E-8EA9-09E0A73D11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6226" y="6134100"/>
            <a:ext cx="69643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2299" name="Text Box 22">
            <a:extLst>
              <a:ext uri="{FF2B5EF4-FFF2-40B4-BE49-F238E27FC236}">
                <a16:creationId xmlns:a16="http://schemas.microsoft.com/office/drawing/2014/main" id="{D4914821-7BD9-914C-9159-7D2677677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614" y="6211889"/>
            <a:ext cx="1368425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000"/>
          </a:p>
        </p:txBody>
      </p:sp>
      <p:sp>
        <p:nvSpPr>
          <p:cNvPr id="12300" name="Text Box 23">
            <a:extLst>
              <a:ext uri="{FF2B5EF4-FFF2-40B4-BE49-F238E27FC236}">
                <a16:creationId xmlns:a16="http://schemas.microsoft.com/office/drawing/2014/main" id="{0A18140A-0654-AE45-BD6D-BDE605E64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0539" y="6227764"/>
            <a:ext cx="65563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/>
              <a:t>Time</a:t>
            </a:r>
          </a:p>
        </p:txBody>
      </p:sp>
      <p:sp>
        <p:nvSpPr>
          <p:cNvPr id="12301" name="Line 24">
            <a:extLst>
              <a:ext uri="{FF2B5EF4-FFF2-40B4-BE49-F238E27FC236}">
                <a16:creationId xmlns:a16="http://schemas.microsoft.com/office/drawing/2014/main" id="{D87F4849-D2AA-814F-B91F-82509859B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1538" y="6134100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12302" name="Text Box 25">
            <a:extLst>
              <a:ext uri="{FF2B5EF4-FFF2-40B4-BE49-F238E27FC236}">
                <a16:creationId xmlns:a16="http://schemas.microsoft.com/office/drawing/2014/main" id="{615C0F25-B04A-204A-8EBF-AF41F6EBB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163" y="6134101"/>
            <a:ext cx="264496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9</a:t>
            </a:r>
          </a:p>
        </p:txBody>
      </p:sp>
      <p:sp>
        <p:nvSpPr>
          <p:cNvPr id="12303" name="Text Box 26">
            <a:extLst>
              <a:ext uri="{FF2B5EF4-FFF2-40B4-BE49-F238E27FC236}">
                <a16:creationId xmlns:a16="http://schemas.microsoft.com/office/drawing/2014/main" id="{B19AB492-2B89-E84C-B8DF-B9F7B9FA8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3713" y="6134101"/>
            <a:ext cx="46006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9:30</a:t>
            </a:r>
          </a:p>
        </p:txBody>
      </p:sp>
      <p:sp>
        <p:nvSpPr>
          <p:cNvPr id="12304" name="Text Box 27">
            <a:extLst>
              <a:ext uri="{FF2B5EF4-FFF2-40B4-BE49-F238E27FC236}">
                <a16:creationId xmlns:a16="http://schemas.microsoft.com/office/drawing/2014/main" id="{42726962-21F1-BD4F-9A59-4940D387A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913" y="6134101"/>
            <a:ext cx="322204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10</a:t>
            </a:r>
          </a:p>
        </p:txBody>
      </p:sp>
      <p:sp>
        <p:nvSpPr>
          <p:cNvPr id="12305" name="Text Box 28">
            <a:extLst>
              <a:ext uri="{FF2B5EF4-FFF2-40B4-BE49-F238E27FC236}">
                <a16:creationId xmlns:a16="http://schemas.microsoft.com/office/drawing/2014/main" id="{A6253BB3-1838-D04F-ACFA-95E386226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563" y="6134101"/>
            <a:ext cx="517770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10:30</a:t>
            </a:r>
          </a:p>
        </p:txBody>
      </p:sp>
      <p:sp>
        <p:nvSpPr>
          <p:cNvPr id="12306" name="Text Box 29">
            <a:extLst>
              <a:ext uri="{FF2B5EF4-FFF2-40B4-BE49-F238E27FC236}">
                <a16:creationId xmlns:a16="http://schemas.microsoft.com/office/drawing/2014/main" id="{3B6CCCAA-186B-E34C-BC37-289404F5A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26" y="6134101"/>
            <a:ext cx="301365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11</a:t>
            </a:r>
          </a:p>
        </p:txBody>
      </p:sp>
      <p:sp>
        <p:nvSpPr>
          <p:cNvPr id="12307" name="Text Box 30">
            <a:extLst>
              <a:ext uri="{FF2B5EF4-FFF2-40B4-BE49-F238E27FC236}">
                <a16:creationId xmlns:a16="http://schemas.microsoft.com/office/drawing/2014/main" id="{2EDEDA69-A730-F748-A3CC-EC77FF849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239" y="6134101"/>
            <a:ext cx="496931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11:30</a:t>
            </a:r>
          </a:p>
        </p:txBody>
      </p:sp>
      <p:sp>
        <p:nvSpPr>
          <p:cNvPr id="12308" name="Text Box 31">
            <a:extLst>
              <a:ext uri="{FF2B5EF4-FFF2-40B4-BE49-F238E27FC236}">
                <a16:creationId xmlns:a16="http://schemas.microsoft.com/office/drawing/2014/main" id="{0CF67FDA-0BCE-C048-88F5-B0BB9FFA7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475" y="6134101"/>
            <a:ext cx="322204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12</a:t>
            </a:r>
          </a:p>
        </p:txBody>
      </p:sp>
      <p:sp>
        <p:nvSpPr>
          <p:cNvPr id="12309" name="Text Box 32">
            <a:extLst>
              <a:ext uri="{FF2B5EF4-FFF2-40B4-BE49-F238E27FC236}">
                <a16:creationId xmlns:a16="http://schemas.microsoft.com/office/drawing/2014/main" id="{6BA35548-B110-DF46-8CEC-CDCC27B7A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1800" y="6134101"/>
            <a:ext cx="517770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12:30</a:t>
            </a:r>
          </a:p>
        </p:txBody>
      </p:sp>
      <p:sp>
        <p:nvSpPr>
          <p:cNvPr id="12310" name="Text Box 33">
            <a:extLst>
              <a:ext uri="{FF2B5EF4-FFF2-40B4-BE49-F238E27FC236}">
                <a16:creationId xmlns:a16="http://schemas.microsoft.com/office/drawing/2014/main" id="{BB5FFB09-E224-9349-9259-84A926D4E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0913" y="6134101"/>
            <a:ext cx="243656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</a:t>
            </a:r>
          </a:p>
        </p:txBody>
      </p:sp>
      <p:sp>
        <p:nvSpPr>
          <p:cNvPr id="12311" name="Text Box 34">
            <a:extLst>
              <a:ext uri="{FF2B5EF4-FFF2-40B4-BE49-F238E27FC236}">
                <a16:creationId xmlns:a16="http://schemas.microsoft.com/office/drawing/2014/main" id="{879CD360-0BF0-3142-979B-07930D842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5401" y="6134101"/>
            <a:ext cx="439223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1:30</a:t>
            </a:r>
          </a:p>
        </p:txBody>
      </p:sp>
      <p:sp>
        <p:nvSpPr>
          <p:cNvPr id="12312" name="Text Box 35">
            <a:extLst>
              <a:ext uri="{FF2B5EF4-FFF2-40B4-BE49-F238E27FC236}">
                <a16:creationId xmlns:a16="http://schemas.microsoft.com/office/drawing/2014/main" id="{F43C3B85-5347-E644-A719-632466551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3238" y="6134101"/>
            <a:ext cx="264496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2</a:t>
            </a:r>
          </a:p>
        </p:txBody>
      </p:sp>
      <p:sp>
        <p:nvSpPr>
          <p:cNvPr id="12313" name="Text Box 36">
            <a:extLst>
              <a:ext uri="{FF2B5EF4-FFF2-40B4-BE49-F238E27FC236}">
                <a16:creationId xmlns:a16="http://schemas.microsoft.com/office/drawing/2014/main" id="{38806FDC-91C7-E74D-AE41-F11CB8F4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7888" y="6134101"/>
            <a:ext cx="46006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2:30</a:t>
            </a:r>
          </a:p>
        </p:txBody>
      </p:sp>
      <p:sp>
        <p:nvSpPr>
          <p:cNvPr id="12314" name="Rectangle 37">
            <a:extLst>
              <a:ext uri="{FF2B5EF4-FFF2-40B4-BE49-F238E27FC236}">
                <a16:creationId xmlns:a16="http://schemas.microsoft.com/office/drawing/2014/main" id="{72AC6519-642E-6E45-9895-B532F8DAD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8176" y="5156200"/>
            <a:ext cx="2085975" cy="2682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2315" name="Rectangle 38">
            <a:extLst>
              <a:ext uri="{FF2B5EF4-FFF2-40B4-BE49-F238E27FC236}">
                <a16:creationId xmlns:a16="http://schemas.microsoft.com/office/drawing/2014/main" id="{198E61A3-CC5B-F442-BBEC-B38704C43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752975"/>
            <a:ext cx="1258888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2316" name="Rectangle 39">
            <a:extLst>
              <a:ext uri="{FF2B5EF4-FFF2-40B4-BE49-F238E27FC236}">
                <a16:creationId xmlns:a16="http://schemas.microsoft.com/office/drawing/2014/main" id="{8089448F-D8F9-3640-BA93-4CF4118B5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925" y="5154613"/>
            <a:ext cx="2908300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2317" name="Rectangle 40">
            <a:extLst>
              <a:ext uri="{FF2B5EF4-FFF2-40B4-BE49-F238E27FC236}">
                <a16:creationId xmlns:a16="http://schemas.microsoft.com/office/drawing/2014/main" id="{99831503-5E88-FA48-896A-07A70F49A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0" y="5554664"/>
            <a:ext cx="1244600" cy="26828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2318" name="Rectangle 41">
            <a:extLst>
              <a:ext uri="{FF2B5EF4-FFF2-40B4-BE49-F238E27FC236}">
                <a16:creationId xmlns:a16="http://schemas.microsoft.com/office/drawing/2014/main" id="{E30039FD-5EAA-A248-9BA5-060761E57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3101" y="4244975"/>
            <a:ext cx="2505075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2319" name="Rectangle 42">
            <a:extLst>
              <a:ext uri="{FF2B5EF4-FFF2-40B4-BE49-F238E27FC236}">
                <a16:creationId xmlns:a16="http://schemas.microsoft.com/office/drawing/2014/main" id="{E6294911-6720-6045-9FD6-2F7F779A1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1039" y="4752975"/>
            <a:ext cx="1246187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2320" name="Rectangle 43">
            <a:extLst>
              <a:ext uri="{FF2B5EF4-FFF2-40B4-BE49-F238E27FC236}">
                <a16:creationId xmlns:a16="http://schemas.microsoft.com/office/drawing/2014/main" id="{C40429BC-33CF-CF47-A87B-3DCDC5997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4748213"/>
            <a:ext cx="1246188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12321" name="Rectangle 44">
            <a:extLst>
              <a:ext uri="{FF2B5EF4-FFF2-40B4-BE49-F238E27FC236}">
                <a16:creationId xmlns:a16="http://schemas.microsoft.com/office/drawing/2014/main" id="{E39FB34C-CBD8-714B-B1E9-0208B61D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151" y="5567363"/>
            <a:ext cx="1255713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322" name="Line 45">
            <a:extLst>
              <a:ext uri="{FF2B5EF4-FFF2-40B4-BE49-F238E27FC236}">
                <a16:creationId xmlns:a16="http://schemas.microsoft.com/office/drawing/2014/main" id="{056AA691-DF32-C04C-95BE-3EF688465EE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8360569" y="4993482"/>
            <a:ext cx="22590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2323" name="Rectangle 46">
            <a:extLst>
              <a:ext uri="{FF2B5EF4-FFF2-40B4-BE49-F238E27FC236}">
                <a16:creationId xmlns:a16="http://schemas.microsoft.com/office/drawing/2014/main" id="{21B6AF83-E2E8-0540-9401-6351EEA6E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8439" y="5572125"/>
            <a:ext cx="1254125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12324" name="Rectangle 47">
            <a:extLst>
              <a:ext uri="{FF2B5EF4-FFF2-40B4-BE49-F238E27FC236}">
                <a16:creationId xmlns:a16="http://schemas.microsoft.com/office/drawing/2014/main" id="{180D9FE1-8474-0A47-8340-8C6A41504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200" y="4252913"/>
            <a:ext cx="1246188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12325" name="Line 48">
            <a:extLst>
              <a:ext uri="{FF2B5EF4-FFF2-40B4-BE49-F238E27FC236}">
                <a16:creationId xmlns:a16="http://schemas.microsoft.com/office/drawing/2014/main" id="{9D6C736C-30D2-2641-AE77-2D0F61C8A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8888413" y="6129338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12326" name="Text Box 49">
            <a:extLst>
              <a:ext uri="{FF2B5EF4-FFF2-40B4-BE49-F238E27FC236}">
                <a16:creationId xmlns:a16="http://schemas.microsoft.com/office/drawing/2014/main" id="{20922398-AE02-CD40-995B-1F8185791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7788" y="6129339"/>
            <a:ext cx="264496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3</a:t>
            </a:r>
          </a:p>
        </p:txBody>
      </p:sp>
      <p:sp>
        <p:nvSpPr>
          <p:cNvPr id="12327" name="Text Box 50">
            <a:extLst>
              <a:ext uri="{FF2B5EF4-FFF2-40B4-BE49-F238E27FC236}">
                <a16:creationId xmlns:a16="http://schemas.microsoft.com/office/drawing/2014/main" id="{9560E366-F563-5948-BD19-1620EBF99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2275" y="6129339"/>
            <a:ext cx="46006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3:30</a:t>
            </a:r>
          </a:p>
        </p:txBody>
      </p:sp>
      <p:sp>
        <p:nvSpPr>
          <p:cNvPr id="12328" name="Text Box 51">
            <a:extLst>
              <a:ext uri="{FF2B5EF4-FFF2-40B4-BE49-F238E27FC236}">
                <a16:creationId xmlns:a16="http://schemas.microsoft.com/office/drawing/2014/main" id="{F75AAF97-235E-8C4F-BDB6-D144220F1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0113" y="6129339"/>
            <a:ext cx="264496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4</a:t>
            </a:r>
          </a:p>
        </p:txBody>
      </p:sp>
      <p:sp>
        <p:nvSpPr>
          <p:cNvPr id="12329" name="Text Box 52">
            <a:extLst>
              <a:ext uri="{FF2B5EF4-FFF2-40B4-BE49-F238E27FC236}">
                <a16:creationId xmlns:a16="http://schemas.microsoft.com/office/drawing/2014/main" id="{48241EA5-8047-FA4E-AB55-96E8328B6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4763" y="6129339"/>
            <a:ext cx="46006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4:30</a:t>
            </a:r>
          </a:p>
        </p:txBody>
      </p:sp>
      <p:sp>
        <p:nvSpPr>
          <p:cNvPr id="12330" name="Rectangle 53">
            <a:extLst>
              <a:ext uri="{FF2B5EF4-FFF2-40B4-BE49-F238E27FC236}">
                <a16:creationId xmlns:a16="http://schemas.microsoft.com/office/drawing/2014/main" id="{3A57BC56-5551-544F-B947-41629B0FA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599114"/>
            <a:ext cx="26289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r>
              <a:rPr lang="en-US" altLang="en-US" sz="1000" b="1">
                <a:solidFill>
                  <a:schemeClr val="hlink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12331" name="Rectangle 54">
            <a:extLst>
              <a:ext uri="{FF2B5EF4-FFF2-40B4-BE49-F238E27FC236}">
                <a16:creationId xmlns:a16="http://schemas.microsoft.com/office/drawing/2014/main" id="{A8A9B98B-A6C2-CB4B-A8AE-3AC60B637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178426"/>
            <a:ext cx="26289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r>
              <a:rPr lang="en-US" altLang="en-US" sz="1000" b="1">
                <a:solidFill>
                  <a:schemeClr val="hlink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12332" name="Rectangle 55">
            <a:extLst>
              <a:ext uri="{FF2B5EF4-FFF2-40B4-BE49-F238E27FC236}">
                <a16:creationId xmlns:a16="http://schemas.microsoft.com/office/drawing/2014/main" id="{3DE96D89-5208-8E4A-94FA-6C4514169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784726"/>
            <a:ext cx="26289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r>
              <a:rPr lang="en-US" altLang="en-US" sz="1000" b="1">
                <a:solidFill>
                  <a:schemeClr val="hlink"/>
                </a:solidFill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12333" name="Rectangle 56">
            <a:extLst>
              <a:ext uri="{FF2B5EF4-FFF2-40B4-BE49-F238E27FC236}">
                <a16:creationId xmlns:a16="http://schemas.microsoft.com/office/drawing/2014/main" id="{DC62AD27-6011-364A-8B5C-9E65AC5D8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287839"/>
            <a:ext cx="26289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r>
              <a:rPr lang="en-US" altLang="en-US" sz="1000" b="1">
                <a:solidFill>
                  <a:schemeClr val="hlink"/>
                </a:solidFill>
                <a:latin typeface="Courier New" panose="02070309020205020404" pitchFamily="49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31982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>
            <a:extLst>
              <a:ext uri="{FF2B5EF4-FFF2-40B4-BE49-F238E27FC236}">
                <a16:creationId xmlns:a16="http://schemas.microsoft.com/office/drawing/2014/main" id="{54ABFD4C-F422-0A49-BB7E-B288E8A03A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28804"/>
            <a:ext cx="10515600" cy="746702"/>
          </a:xfrm>
        </p:spPr>
        <p:txBody>
          <a:bodyPr/>
          <a:lstStyle/>
          <a:p>
            <a:r>
              <a:rPr kumimoji="0" lang="en-US" altLang="en-US" dirty="0"/>
              <a:t>Interval Partitioning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F4BCA3C-86DE-854C-92B6-30F167C23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45250" y="1180306"/>
            <a:ext cx="8679152" cy="5410200"/>
          </a:xfrm>
        </p:spPr>
        <p:txBody>
          <a:bodyPr/>
          <a:lstStyle/>
          <a:p>
            <a:r>
              <a:rPr kumimoji="0" lang="en-US" altLang="en-US" dirty="0"/>
              <a:t>Interval partitioning.</a:t>
            </a:r>
          </a:p>
          <a:p>
            <a:pPr lvl="1"/>
            <a:r>
              <a:rPr kumimoji="0" lang="en-US" altLang="en-US" dirty="0"/>
              <a:t>Lecture j starts at </a:t>
            </a:r>
            <a:r>
              <a:rPr kumimoji="0" lang="en-US" altLang="en-US" dirty="0" err="1"/>
              <a:t>s</a:t>
            </a:r>
            <a:r>
              <a:rPr lang="en-US" altLang="en-US" sz="2000" baseline="-25000" dirty="0" err="1"/>
              <a:t>j</a:t>
            </a:r>
            <a:r>
              <a:rPr kumimoji="0" lang="en-US" altLang="en-US" dirty="0"/>
              <a:t> and finishes at f</a:t>
            </a:r>
            <a:r>
              <a:rPr lang="en-US" altLang="en-US" sz="2000" baseline="-25000" dirty="0"/>
              <a:t>j</a:t>
            </a:r>
            <a:r>
              <a:rPr kumimoji="0" lang="en-US" altLang="en-US" dirty="0"/>
              <a:t>.</a:t>
            </a:r>
          </a:p>
          <a:p>
            <a:pPr lvl="1"/>
            <a:r>
              <a:rPr kumimoji="0" lang="en-US" altLang="en-US" dirty="0"/>
              <a:t>Goal:  find minimum number of classrooms to schedule all lectures</a:t>
            </a:r>
            <a:br>
              <a:rPr kumimoji="0" lang="en-US" altLang="en-US" dirty="0"/>
            </a:br>
            <a:r>
              <a:rPr kumimoji="0" lang="en-US" altLang="en-US" dirty="0"/>
              <a:t>so that no two occur at the same time in the same room.</a:t>
            </a:r>
          </a:p>
          <a:p>
            <a:pPr lvl="1"/>
            <a:endParaRPr kumimoji="0" lang="en-US" altLang="en-US" dirty="0"/>
          </a:p>
          <a:p>
            <a:r>
              <a:rPr kumimoji="0" lang="en-US" altLang="en-US" dirty="0"/>
              <a:t>Ex:  </a:t>
            </a:r>
            <a:r>
              <a:rPr kumimoji="0" lang="en-US" altLang="en-US" dirty="0">
                <a:solidFill>
                  <a:schemeClr val="tx1"/>
                </a:solidFill>
              </a:rPr>
              <a:t>This schedule uses only </a:t>
            </a:r>
            <a:r>
              <a:rPr kumimoji="0" lang="en-US" altLang="en-US" dirty="0">
                <a:solidFill>
                  <a:schemeClr val="accent1"/>
                </a:solidFill>
              </a:rPr>
              <a:t>3</a:t>
            </a:r>
            <a:r>
              <a:rPr kumimoji="0" lang="en-US" altLang="en-US" dirty="0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13317" name="Group 4">
            <a:extLst>
              <a:ext uri="{FF2B5EF4-FFF2-40B4-BE49-F238E27FC236}">
                <a16:creationId xmlns:a16="http://schemas.microsoft.com/office/drawing/2014/main" id="{607D5333-0B5E-DB46-9590-E1647D172C9A}"/>
              </a:ext>
            </a:extLst>
          </p:cNvPr>
          <p:cNvGrpSpPr>
            <a:grpSpLocks/>
          </p:cNvGrpSpPr>
          <p:nvPr/>
        </p:nvGrpSpPr>
        <p:grpSpPr bwMode="auto">
          <a:xfrm>
            <a:off x="2816225" y="4448176"/>
            <a:ext cx="6673850" cy="1685925"/>
            <a:chOff x="814" y="2434"/>
            <a:chExt cx="4204" cy="1430"/>
          </a:xfrm>
        </p:grpSpPr>
        <p:sp>
          <p:nvSpPr>
            <p:cNvPr id="13352" name="Line 5">
              <a:extLst>
                <a:ext uri="{FF2B5EF4-FFF2-40B4-BE49-F238E27FC236}">
                  <a16:creationId xmlns:a16="http://schemas.microsoft.com/office/drawing/2014/main" id="{CBEABB84-AFB6-A64F-92C0-1D3C4D3AE9F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364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3353" name="Line 6">
              <a:extLst>
                <a:ext uri="{FF2B5EF4-FFF2-40B4-BE49-F238E27FC236}">
                  <a16:creationId xmlns:a16="http://schemas.microsoft.com/office/drawing/2014/main" id="{92C98989-7296-CB47-9079-9FACD194584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02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3354" name="Line 7">
              <a:extLst>
                <a:ext uri="{FF2B5EF4-FFF2-40B4-BE49-F238E27FC236}">
                  <a16:creationId xmlns:a16="http://schemas.microsoft.com/office/drawing/2014/main" id="{8FAFF3E9-C09D-9448-9D17-D77BEB37C2D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890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3355" name="Line 8">
              <a:extLst>
                <a:ext uri="{FF2B5EF4-FFF2-40B4-BE49-F238E27FC236}">
                  <a16:creationId xmlns:a16="http://schemas.microsoft.com/office/drawing/2014/main" id="{E526A2FB-40AC-8742-92DE-8C08623194F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627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3356" name="Line 9">
              <a:extLst>
                <a:ext uri="{FF2B5EF4-FFF2-40B4-BE49-F238E27FC236}">
                  <a16:creationId xmlns:a16="http://schemas.microsoft.com/office/drawing/2014/main" id="{E6E172D2-BDBC-3446-B29A-261A7FB5131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152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3357" name="Line 10">
              <a:extLst>
                <a:ext uri="{FF2B5EF4-FFF2-40B4-BE49-F238E27FC236}">
                  <a16:creationId xmlns:a16="http://schemas.microsoft.com/office/drawing/2014/main" id="{371DAD8E-76F8-674F-AE05-344C3ACF8B0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939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3358" name="Line 11">
              <a:extLst>
                <a:ext uri="{FF2B5EF4-FFF2-40B4-BE49-F238E27FC236}">
                  <a16:creationId xmlns:a16="http://schemas.microsoft.com/office/drawing/2014/main" id="{C09B9C44-BECF-DA4F-A4AB-642B3643DA0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677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3359" name="Line 12">
              <a:extLst>
                <a:ext uri="{FF2B5EF4-FFF2-40B4-BE49-F238E27FC236}">
                  <a16:creationId xmlns:a16="http://schemas.microsoft.com/office/drawing/2014/main" id="{2CD1A1BC-6D98-534B-B638-0A910DF6D5B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464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3360" name="Line 13">
              <a:extLst>
                <a:ext uri="{FF2B5EF4-FFF2-40B4-BE49-F238E27FC236}">
                  <a16:creationId xmlns:a16="http://schemas.microsoft.com/office/drawing/2014/main" id="{94BFA0B6-D595-CB44-A4B3-323655934BC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202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3361" name="Line 14">
              <a:extLst>
                <a:ext uri="{FF2B5EF4-FFF2-40B4-BE49-F238E27FC236}">
                  <a16:creationId xmlns:a16="http://schemas.microsoft.com/office/drawing/2014/main" id="{53E71C43-6FD3-F445-95F5-1468D02A689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990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3362" name="Line 15">
              <a:extLst>
                <a:ext uri="{FF2B5EF4-FFF2-40B4-BE49-F238E27FC236}">
                  <a16:creationId xmlns:a16="http://schemas.microsoft.com/office/drawing/2014/main" id="{C190C35C-049F-B746-93C3-14A261128D2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727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3363" name="Line 16">
              <a:extLst>
                <a:ext uri="{FF2B5EF4-FFF2-40B4-BE49-F238E27FC236}">
                  <a16:creationId xmlns:a16="http://schemas.microsoft.com/office/drawing/2014/main" id="{1A0AA8DC-C34D-4E42-B693-808B53AAF60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415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3364" name="Line 17">
              <a:extLst>
                <a:ext uri="{FF2B5EF4-FFF2-40B4-BE49-F238E27FC236}">
                  <a16:creationId xmlns:a16="http://schemas.microsoft.com/office/drawing/2014/main" id="{BCBCAC2B-CA94-C34B-B3C3-A312810D476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3255" y="3146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3365" name="Line 18">
              <a:extLst>
                <a:ext uri="{FF2B5EF4-FFF2-40B4-BE49-F238E27FC236}">
                  <a16:creationId xmlns:a16="http://schemas.microsoft.com/office/drawing/2014/main" id="{B5C8F3BE-3EAD-CF4B-B9C1-0F16D38DE7C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3781" y="3146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3366" name="Line 19">
              <a:extLst>
                <a:ext uri="{FF2B5EF4-FFF2-40B4-BE49-F238E27FC236}">
                  <a16:creationId xmlns:a16="http://schemas.microsoft.com/office/drawing/2014/main" id="{BE717774-A357-064C-B362-D3D8E0E682F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3518" y="3146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3367" name="Line 20">
              <a:extLst>
                <a:ext uri="{FF2B5EF4-FFF2-40B4-BE49-F238E27FC236}">
                  <a16:creationId xmlns:a16="http://schemas.microsoft.com/office/drawing/2014/main" id="{60524DCF-EA61-BB4D-B341-86237AE10F7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043" y="3146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3368" name="Line 21">
              <a:extLst>
                <a:ext uri="{FF2B5EF4-FFF2-40B4-BE49-F238E27FC236}">
                  <a16:creationId xmlns:a16="http://schemas.microsoft.com/office/drawing/2014/main" id="{AB523774-9E52-AE47-A59A-8FCD9532E00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306" y="3146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</p:grpSp>
      <p:sp>
        <p:nvSpPr>
          <p:cNvPr id="13318" name="Line 22">
            <a:extLst>
              <a:ext uri="{FF2B5EF4-FFF2-40B4-BE49-F238E27FC236}">
                <a16:creationId xmlns:a16="http://schemas.microsoft.com/office/drawing/2014/main" id="{E98E6EAC-7678-F047-AC16-182DD68713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6226" y="6134100"/>
            <a:ext cx="69643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3319" name="Text Box 23">
            <a:extLst>
              <a:ext uri="{FF2B5EF4-FFF2-40B4-BE49-F238E27FC236}">
                <a16:creationId xmlns:a16="http://schemas.microsoft.com/office/drawing/2014/main" id="{B967A40E-AF4C-D545-A0DB-1D095C54C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614" y="6211889"/>
            <a:ext cx="1368425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000"/>
          </a:p>
        </p:txBody>
      </p:sp>
      <p:sp>
        <p:nvSpPr>
          <p:cNvPr id="13320" name="Text Box 24">
            <a:extLst>
              <a:ext uri="{FF2B5EF4-FFF2-40B4-BE49-F238E27FC236}">
                <a16:creationId xmlns:a16="http://schemas.microsoft.com/office/drawing/2014/main" id="{83DB0B05-7D7F-7747-8583-63369ECF3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0539" y="6227764"/>
            <a:ext cx="65563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/>
              <a:t>Time</a:t>
            </a:r>
          </a:p>
        </p:txBody>
      </p:sp>
      <p:sp>
        <p:nvSpPr>
          <p:cNvPr id="13321" name="Line 25">
            <a:extLst>
              <a:ext uri="{FF2B5EF4-FFF2-40B4-BE49-F238E27FC236}">
                <a16:creationId xmlns:a16="http://schemas.microsoft.com/office/drawing/2014/main" id="{351A0182-8763-0842-B83D-AC99ECFA196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1538" y="6134100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13322" name="Text Box 26">
            <a:extLst>
              <a:ext uri="{FF2B5EF4-FFF2-40B4-BE49-F238E27FC236}">
                <a16:creationId xmlns:a16="http://schemas.microsoft.com/office/drawing/2014/main" id="{F515EFD5-736D-CD48-BB4D-C27281C3C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163" y="6134101"/>
            <a:ext cx="264496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9</a:t>
            </a:r>
          </a:p>
        </p:txBody>
      </p:sp>
      <p:sp>
        <p:nvSpPr>
          <p:cNvPr id="13323" name="Text Box 27">
            <a:extLst>
              <a:ext uri="{FF2B5EF4-FFF2-40B4-BE49-F238E27FC236}">
                <a16:creationId xmlns:a16="http://schemas.microsoft.com/office/drawing/2014/main" id="{05D13F2C-B888-1D47-90F8-8EDA67BB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3713" y="6134101"/>
            <a:ext cx="46006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9:30</a:t>
            </a:r>
          </a:p>
        </p:txBody>
      </p:sp>
      <p:sp>
        <p:nvSpPr>
          <p:cNvPr id="13324" name="Text Box 28">
            <a:extLst>
              <a:ext uri="{FF2B5EF4-FFF2-40B4-BE49-F238E27FC236}">
                <a16:creationId xmlns:a16="http://schemas.microsoft.com/office/drawing/2014/main" id="{3ABD1B8F-5630-BD41-B8FD-6D09E7284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913" y="6134101"/>
            <a:ext cx="322204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10</a:t>
            </a:r>
          </a:p>
        </p:txBody>
      </p:sp>
      <p:sp>
        <p:nvSpPr>
          <p:cNvPr id="13325" name="Text Box 29">
            <a:extLst>
              <a:ext uri="{FF2B5EF4-FFF2-40B4-BE49-F238E27FC236}">
                <a16:creationId xmlns:a16="http://schemas.microsoft.com/office/drawing/2014/main" id="{CF4E06A2-501D-FB4C-8D49-9C2234D05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563" y="6134101"/>
            <a:ext cx="517770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10:30</a:t>
            </a:r>
          </a:p>
        </p:txBody>
      </p:sp>
      <p:sp>
        <p:nvSpPr>
          <p:cNvPr id="13326" name="Text Box 30">
            <a:extLst>
              <a:ext uri="{FF2B5EF4-FFF2-40B4-BE49-F238E27FC236}">
                <a16:creationId xmlns:a16="http://schemas.microsoft.com/office/drawing/2014/main" id="{660A126F-42A3-2646-B4C6-B6FEB0BB3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26" y="6134101"/>
            <a:ext cx="301365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11</a:t>
            </a:r>
          </a:p>
        </p:txBody>
      </p:sp>
      <p:sp>
        <p:nvSpPr>
          <p:cNvPr id="13327" name="Text Box 31">
            <a:extLst>
              <a:ext uri="{FF2B5EF4-FFF2-40B4-BE49-F238E27FC236}">
                <a16:creationId xmlns:a16="http://schemas.microsoft.com/office/drawing/2014/main" id="{ACC12EC3-33B6-4749-80E3-126CAFCE4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239" y="6134101"/>
            <a:ext cx="496931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11:30</a:t>
            </a:r>
          </a:p>
        </p:txBody>
      </p:sp>
      <p:sp>
        <p:nvSpPr>
          <p:cNvPr id="13328" name="Text Box 32">
            <a:extLst>
              <a:ext uri="{FF2B5EF4-FFF2-40B4-BE49-F238E27FC236}">
                <a16:creationId xmlns:a16="http://schemas.microsoft.com/office/drawing/2014/main" id="{2E57EBBF-4729-4048-B58A-1161F851B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475" y="6134101"/>
            <a:ext cx="322204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12</a:t>
            </a:r>
          </a:p>
        </p:txBody>
      </p:sp>
      <p:sp>
        <p:nvSpPr>
          <p:cNvPr id="13329" name="Text Box 33">
            <a:extLst>
              <a:ext uri="{FF2B5EF4-FFF2-40B4-BE49-F238E27FC236}">
                <a16:creationId xmlns:a16="http://schemas.microsoft.com/office/drawing/2014/main" id="{BE51FB82-6518-3B48-B567-6C26B61AE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1800" y="6134101"/>
            <a:ext cx="517770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12:30</a:t>
            </a:r>
          </a:p>
        </p:txBody>
      </p:sp>
      <p:sp>
        <p:nvSpPr>
          <p:cNvPr id="13330" name="Text Box 34">
            <a:extLst>
              <a:ext uri="{FF2B5EF4-FFF2-40B4-BE49-F238E27FC236}">
                <a16:creationId xmlns:a16="http://schemas.microsoft.com/office/drawing/2014/main" id="{D34F99DF-3E9F-F84E-8240-302EE72E1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0913" y="6134101"/>
            <a:ext cx="243656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</a:t>
            </a:r>
          </a:p>
        </p:txBody>
      </p:sp>
      <p:sp>
        <p:nvSpPr>
          <p:cNvPr id="13331" name="Text Box 35">
            <a:extLst>
              <a:ext uri="{FF2B5EF4-FFF2-40B4-BE49-F238E27FC236}">
                <a16:creationId xmlns:a16="http://schemas.microsoft.com/office/drawing/2014/main" id="{09895811-408C-4F4A-8709-DADA975BA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5401" y="6134101"/>
            <a:ext cx="439223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1:30</a:t>
            </a:r>
          </a:p>
        </p:txBody>
      </p:sp>
      <p:sp>
        <p:nvSpPr>
          <p:cNvPr id="13332" name="Text Box 36">
            <a:extLst>
              <a:ext uri="{FF2B5EF4-FFF2-40B4-BE49-F238E27FC236}">
                <a16:creationId xmlns:a16="http://schemas.microsoft.com/office/drawing/2014/main" id="{62CCD43A-06FD-C944-9907-541BECF44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3238" y="6134101"/>
            <a:ext cx="264496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2</a:t>
            </a:r>
          </a:p>
        </p:txBody>
      </p:sp>
      <p:sp>
        <p:nvSpPr>
          <p:cNvPr id="13333" name="Text Box 37">
            <a:extLst>
              <a:ext uri="{FF2B5EF4-FFF2-40B4-BE49-F238E27FC236}">
                <a16:creationId xmlns:a16="http://schemas.microsoft.com/office/drawing/2014/main" id="{252B07EB-56CA-BB48-AF87-172EA40DD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7888" y="6134101"/>
            <a:ext cx="46006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2:30</a:t>
            </a:r>
          </a:p>
        </p:txBody>
      </p:sp>
      <p:sp>
        <p:nvSpPr>
          <p:cNvPr id="13334" name="Rectangle 38">
            <a:extLst>
              <a:ext uri="{FF2B5EF4-FFF2-40B4-BE49-F238E27FC236}">
                <a16:creationId xmlns:a16="http://schemas.microsoft.com/office/drawing/2014/main" id="{8D888051-2133-0842-B412-BAD82E23A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8176" y="5565775"/>
            <a:ext cx="2085975" cy="2682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3335" name="Rectangle 39">
            <a:extLst>
              <a:ext uri="{FF2B5EF4-FFF2-40B4-BE49-F238E27FC236}">
                <a16:creationId xmlns:a16="http://schemas.microsoft.com/office/drawing/2014/main" id="{33F43259-BCCC-C74E-881B-0383F76CA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752975"/>
            <a:ext cx="1258888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3336" name="Rectangle 40">
            <a:extLst>
              <a:ext uri="{FF2B5EF4-FFF2-40B4-BE49-F238E27FC236}">
                <a16:creationId xmlns:a16="http://schemas.microsoft.com/office/drawing/2014/main" id="{748B9797-8ACE-EA43-B77D-045AA381E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0" y="5554664"/>
            <a:ext cx="1244600" cy="26828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3337" name="Rectangle 41">
            <a:extLst>
              <a:ext uri="{FF2B5EF4-FFF2-40B4-BE49-F238E27FC236}">
                <a16:creationId xmlns:a16="http://schemas.microsoft.com/office/drawing/2014/main" id="{62B28762-EB4A-9D42-9ECE-48ED76ECD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3101" y="5567363"/>
            <a:ext cx="2505075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3338" name="Rectangle 42">
            <a:extLst>
              <a:ext uri="{FF2B5EF4-FFF2-40B4-BE49-F238E27FC236}">
                <a16:creationId xmlns:a16="http://schemas.microsoft.com/office/drawing/2014/main" id="{AE7CC288-1A7E-7D4D-8525-6E6BDFAD7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4748213"/>
            <a:ext cx="1246188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339" name="Rectangle 43">
            <a:extLst>
              <a:ext uri="{FF2B5EF4-FFF2-40B4-BE49-F238E27FC236}">
                <a16:creationId xmlns:a16="http://schemas.microsoft.com/office/drawing/2014/main" id="{3D83EF17-8C3C-5D4A-8E7E-A0C413B9B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151" y="5157788"/>
            <a:ext cx="1255713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13340" name="Rectangle 44">
            <a:extLst>
              <a:ext uri="{FF2B5EF4-FFF2-40B4-BE49-F238E27FC236}">
                <a16:creationId xmlns:a16="http://schemas.microsoft.com/office/drawing/2014/main" id="{89ABBD56-F5E4-4F4C-97C2-51D70D005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201" y="5143500"/>
            <a:ext cx="1254125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13341" name="Rectangle 45">
            <a:extLst>
              <a:ext uri="{FF2B5EF4-FFF2-40B4-BE49-F238E27FC236}">
                <a16:creationId xmlns:a16="http://schemas.microsoft.com/office/drawing/2014/main" id="{3897CDDA-C096-7241-9478-7B673CFF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1139" y="4754563"/>
            <a:ext cx="1246187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13342" name="Line 46">
            <a:extLst>
              <a:ext uri="{FF2B5EF4-FFF2-40B4-BE49-F238E27FC236}">
                <a16:creationId xmlns:a16="http://schemas.microsoft.com/office/drawing/2014/main" id="{F39B0851-359B-A04A-8DF1-7E2D985BCB51}"/>
              </a:ext>
            </a:extLst>
          </p:cNvPr>
          <p:cNvSpPr>
            <a:spLocks noChangeShapeType="1"/>
          </p:cNvSpPr>
          <p:nvPr/>
        </p:nvSpPr>
        <p:spPr bwMode="auto">
          <a:xfrm>
            <a:off x="8888413" y="6129338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13343" name="Text Box 47">
            <a:extLst>
              <a:ext uri="{FF2B5EF4-FFF2-40B4-BE49-F238E27FC236}">
                <a16:creationId xmlns:a16="http://schemas.microsoft.com/office/drawing/2014/main" id="{48A87088-A283-CA43-916B-F0417DF19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7788" y="6129339"/>
            <a:ext cx="264496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3</a:t>
            </a:r>
          </a:p>
        </p:txBody>
      </p:sp>
      <p:sp>
        <p:nvSpPr>
          <p:cNvPr id="13344" name="Text Box 48">
            <a:extLst>
              <a:ext uri="{FF2B5EF4-FFF2-40B4-BE49-F238E27FC236}">
                <a16:creationId xmlns:a16="http://schemas.microsoft.com/office/drawing/2014/main" id="{F8E108A2-0B21-344C-81F9-5637E8A08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2275" y="6129339"/>
            <a:ext cx="46006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3:30</a:t>
            </a:r>
          </a:p>
        </p:txBody>
      </p:sp>
      <p:sp>
        <p:nvSpPr>
          <p:cNvPr id="13345" name="Text Box 49">
            <a:extLst>
              <a:ext uri="{FF2B5EF4-FFF2-40B4-BE49-F238E27FC236}">
                <a16:creationId xmlns:a16="http://schemas.microsoft.com/office/drawing/2014/main" id="{854C76FC-3C1A-7E40-9A4E-DF46E5C27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0113" y="6129339"/>
            <a:ext cx="264496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4</a:t>
            </a:r>
          </a:p>
        </p:txBody>
      </p:sp>
      <p:sp>
        <p:nvSpPr>
          <p:cNvPr id="13346" name="Text Box 50">
            <a:extLst>
              <a:ext uri="{FF2B5EF4-FFF2-40B4-BE49-F238E27FC236}">
                <a16:creationId xmlns:a16="http://schemas.microsoft.com/office/drawing/2014/main" id="{81CD8DA8-587D-1545-A617-F787A6082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4763" y="6129339"/>
            <a:ext cx="46006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4:30</a:t>
            </a:r>
          </a:p>
        </p:txBody>
      </p:sp>
      <p:sp>
        <p:nvSpPr>
          <p:cNvPr id="13347" name="Rectangle 51">
            <a:extLst>
              <a:ext uri="{FF2B5EF4-FFF2-40B4-BE49-F238E27FC236}">
                <a16:creationId xmlns:a16="http://schemas.microsoft.com/office/drawing/2014/main" id="{38382EA7-D6FB-9E40-9CE3-F22864CC8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1039" y="4752975"/>
            <a:ext cx="1246187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3348" name="Rectangle 52">
            <a:extLst>
              <a:ext uri="{FF2B5EF4-FFF2-40B4-BE49-F238E27FC236}">
                <a16:creationId xmlns:a16="http://schemas.microsoft.com/office/drawing/2014/main" id="{D27FC0AD-3AF3-E347-B368-AD26E7363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925" y="5154613"/>
            <a:ext cx="2908300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3349" name="Rectangle 53">
            <a:extLst>
              <a:ext uri="{FF2B5EF4-FFF2-40B4-BE49-F238E27FC236}">
                <a16:creationId xmlns:a16="http://schemas.microsoft.com/office/drawing/2014/main" id="{13CBB00A-6D20-DD4F-8051-6911C334C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599114"/>
            <a:ext cx="26289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r>
              <a:rPr lang="en-US" altLang="en-US" sz="1000" b="1">
                <a:solidFill>
                  <a:schemeClr val="hlink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13350" name="Rectangle 54">
            <a:extLst>
              <a:ext uri="{FF2B5EF4-FFF2-40B4-BE49-F238E27FC236}">
                <a16:creationId xmlns:a16="http://schemas.microsoft.com/office/drawing/2014/main" id="{3A91D20A-5794-3042-A8CC-B4A24796F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178426"/>
            <a:ext cx="26289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r>
              <a:rPr lang="en-US" altLang="en-US" sz="1000" b="1">
                <a:solidFill>
                  <a:schemeClr val="hlink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13351" name="Rectangle 55">
            <a:extLst>
              <a:ext uri="{FF2B5EF4-FFF2-40B4-BE49-F238E27FC236}">
                <a16:creationId xmlns:a16="http://schemas.microsoft.com/office/drawing/2014/main" id="{98DD1767-03D7-0F4C-B69D-77E6A1213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784726"/>
            <a:ext cx="26289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r>
              <a:rPr lang="en-US" altLang="en-US" sz="1000" b="1">
                <a:solidFill>
                  <a:schemeClr val="hlink"/>
                </a:solidFill>
                <a:latin typeface="Courier New" panose="02070309020205020404" pitchFamily="49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298776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Earliest-start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69655"/>
            <a:ext cx="10515600" cy="866372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Earliest-start-time-first algorithm demo</a:t>
            </a:r>
          </a:p>
        </p:txBody>
      </p:sp>
      <p:sp>
        <p:nvSpPr>
          <p:cNvPr id="51" name="Consider lectures in order of start time:…"/>
          <p:cNvSpPr txBox="1">
            <a:spLocks noGrp="1"/>
          </p:cNvSpPr>
          <p:nvPr>
            <p:ph type="body" idx="1"/>
          </p:nvPr>
        </p:nvSpPr>
        <p:spPr>
          <a:xfrm>
            <a:off x="838200" y="1198761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Consider lectures in order of start time:</a:t>
            </a:r>
          </a:p>
          <a:p>
            <a:pPr lvl="1"/>
            <a:r>
              <a:rPr dirty="0">
                <a:uFill>
                  <a:solidFill>
                    <a:srgbClr val="000000"/>
                  </a:solidFill>
                </a:uFill>
              </a:rPr>
              <a:t>Assign next lecture to any compatible classroom (if one exists).</a:t>
            </a:r>
          </a:p>
          <a:p>
            <a:pPr lvl="1"/>
            <a:r>
              <a:rPr dirty="0">
                <a:uFill>
                  <a:solidFill>
                    <a:srgbClr val="000000"/>
                  </a:solidFill>
                </a:uFill>
              </a:rPr>
              <a:t>Otherwise, open up a new classroom.</a:t>
            </a:r>
            <a:br>
              <a:rPr dirty="0">
                <a:uFill>
                  <a:solidFill>
                    <a:srgbClr val="000000"/>
                  </a:solidFill>
                </a:uFill>
              </a:rPr>
            </a:br>
            <a:endParaRPr dirty="0">
              <a:uFill>
                <a:solidFill>
                  <a:srgbClr val="000000"/>
                </a:solidFill>
              </a:uFill>
            </a:endParaRPr>
          </a:p>
        </p:txBody>
      </p:sp>
      <p:sp>
        <p:nvSpPr>
          <p:cNvPr id="98" name="time"/>
          <p:cNvSpPr txBox="1"/>
          <p:nvPr/>
        </p:nvSpPr>
        <p:spPr>
          <a:xfrm>
            <a:off x="9496624" y="6290270"/>
            <a:ext cx="669727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46B3D26-F33B-254A-830B-FAFC03DDA071}"/>
              </a:ext>
            </a:extLst>
          </p:cNvPr>
          <p:cNvGrpSpPr/>
          <p:nvPr/>
        </p:nvGrpSpPr>
        <p:grpSpPr>
          <a:xfrm>
            <a:off x="2607249" y="2536230"/>
            <a:ext cx="7084042" cy="3928511"/>
            <a:chOff x="2607249" y="2536230"/>
            <a:chExt cx="7084042" cy="3928511"/>
          </a:xfrm>
        </p:grpSpPr>
        <p:grpSp>
          <p:nvGrpSpPr>
            <p:cNvPr id="70" name="Group"/>
            <p:cNvGrpSpPr/>
            <p:nvPr/>
          </p:nvGrpSpPr>
          <p:grpSpPr>
            <a:xfrm>
              <a:off x="2724150" y="2536230"/>
              <a:ext cx="6679407" cy="3687962"/>
              <a:chOff x="0" y="0"/>
              <a:chExt cx="9499600" cy="5245099"/>
            </a:xfrm>
          </p:grpSpPr>
          <p:sp>
            <p:nvSpPr>
              <p:cNvPr id="53" name="Line"/>
              <p:cNvSpPr/>
              <p:nvPr/>
            </p:nvSpPr>
            <p:spPr>
              <a:xfrm flipV="1">
                <a:off x="591889" y="25673"/>
                <a:ext cx="2260" cy="5219427"/>
              </a:xfrm>
              <a:prstGeom prst="line">
                <a:avLst/>
              </a:prstGeom>
              <a:noFill/>
              <a:ln w="9525" cap="flat">
                <a:solidFill>
                  <a:srgbClr val="CBCBCB"/>
                </a:solidFill>
                <a:prstDash val="dash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54" name="Line"/>
              <p:cNvSpPr/>
              <p:nvPr/>
            </p:nvSpPr>
            <p:spPr>
              <a:xfrm flipV="1">
                <a:off x="0" y="25673"/>
                <a:ext cx="2259" cy="5219427"/>
              </a:xfrm>
              <a:prstGeom prst="line">
                <a:avLst/>
              </a:prstGeom>
              <a:noFill/>
              <a:ln w="9525" cap="flat">
                <a:solidFill>
                  <a:srgbClr val="CBCBCB"/>
                </a:solidFill>
                <a:prstDash val="dash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55" name="Line"/>
              <p:cNvSpPr/>
              <p:nvPr/>
            </p:nvSpPr>
            <p:spPr>
              <a:xfrm flipV="1">
                <a:off x="1780186" y="25673"/>
                <a:ext cx="2260" cy="5219427"/>
              </a:xfrm>
              <a:prstGeom prst="line">
                <a:avLst/>
              </a:prstGeom>
              <a:noFill/>
              <a:ln w="9525" cap="flat">
                <a:solidFill>
                  <a:srgbClr val="CBCBCB"/>
                </a:solidFill>
                <a:prstDash val="dash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56" name="Line"/>
              <p:cNvSpPr/>
              <p:nvPr/>
            </p:nvSpPr>
            <p:spPr>
              <a:xfrm flipV="1">
                <a:off x="1186038" y="25673"/>
                <a:ext cx="2260" cy="5219427"/>
              </a:xfrm>
              <a:prstGeom prst="line">
                <a:avLst/>
              </a:prstGeom>
              <a:noFill/>
              <a:ln w="9525" cap="flat">
                <a:solidFill>
                  <a:srgbClr val="CBCBCB"/>
                </a:solidFill>
                <a:prstDash val="dash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57" name="Line"/>
              <p:cNvSpPr/>
              <p:nvPr/>
            </p:nvSpPr>
            <p:spPr>
              <a:xfrm flipV="1">
                <a:off x="2372076" y="25673"/>
                <a:ext cx="2260" cy="5219427"/>
              </a:xfrm>
              <a:prstGeom prst="line">
                <a:avLst/>
              </a:prstGeom>
              <a:noFill/>
              <a:ln w="9525" cap="flat">
                <a:solidFill>
                  <a:srgbClr val="CBCBCB"/>
                </a:solidFill>
                <a:prstDash val="dash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58" name="Line"/>
              <p:cNvSpPr/>
              <p:nvPr/>
            </p:nvSpPr>
            <p:spPr>
              <a:xfrm flipV="1">
                <a:off x="4150003" y="25673"/>
                <a:ext cx="2260" cy="5219427"/>
              </a:xfrm>
              <a:prstGeom prst="line">
                <a:avLst/>
              </a:prstGeom>
              <a:noFill/>
              <a:ln w="9525" cap="flat">
                <a:solidFill>
                  <a:srgbClr val="CBCBCB"/>
                </a:solidFill>
                <a:prstDash val="dash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59" name="Line"/>
              <p:cNvSpPr/>
              <p:nvPr/>
            </p:nvSpPr>
            <p:spPr>
              <a:xfrm flipV="1">
                <a:off x="3558114" y="25673"/>
                <a:ext cx="2260" cy="5219427"/>
              </a:xfrm>
              <a:prstGeom prst="line">
                <a:avLst/>
              </a:prstGeom>
              <a:noFill/>
              <a:ln w="9525" cap="flat">
                <a:solidFill>
                  <a:srgbClr val="CBCBCB"/>
                </a:solidFill>
                <a:prstDash val="dash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60" name="Line"/>
              <p:cNvSpPr/>
              <p:nvPr/>
            </p:nvSpPr>
            <p:spPr>
              <a:xfrm flipV="1">
                <a:off x="5336041" y="25673"/>
                <a:ext cx="2260" cy="5219427"/>
              </a:xfrm>
              <a:prstGeom prst="line">
                <a:avLst/>
              </a:prstGeom>
              <a:noFill/>
              <a:ln w="9525" cap="flat">
                <a:solidFill>
                  <a:srgbClr val="CBCBCB"/>
                </a:solidFill>
                <a:prstDash val="dash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61" name="Line"/>
              <p:cNvSpPr/>
              <p:nvPr/>
            </p:nvSpPr>
            <p:spPr>
              <a:xfrm flipV="1">
                <a:off x="4744152" y="25673"/>
                <a:ext cx="2260" cy="5219427"/>
              </a:xfrm>
              <a:prstGeom prst="line">
                <a:avLst/>
              </a:prstGeom>
              <a:noFill/>
              <a:ln w="9525" cap="flat">
                <a:solidFill>
                  <a:srgbClr val="CBCBCB"/>
                </a:solidFill>
                <a:prstDash val="dash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62" name="Line"/>
              <p:cNvSpPr/>
              <p:nvPr/>
            </p:nvSpPr>
            <p:spPr>
              <a:xfrm flipV="1">
                <a:off x="6524338" y="25673"/>
                <a:ext cx="2261" cy="5219427"/>
              </a:xfrm>
              <a:prstGeom prst="line">
                <a:avLst/>
              </a:prstGeom>
              <a:noFill/>
              <a:ln w="9525" cap="flat">
                <a:solidFill>
                  <a:srgbClr val="CBCBCB"/>
                </a:solidFill>
                <a:prstDash val="dash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63" name="Line"/>
              <p:cNvSpPr/>
              <p:nvPr/>
            </p:nvSpPr>
            <p:spPr>
              <a:xfrm flipV="1">
                <a:off x="5930189" y="25673"/>
                <a:ext cx="2261" cy="5219427"/>
              </a:xfrm>
              <a:prstGeom prst="line">
                <a:avLst/>
              </a:prstGeom>
              <a:noFill/>
              <a:ln w="9525" cap="flat">
                <a:solidFill>
                  <a:srgbClr val="CBCBCB"/>
                </a:solidFill>
                <a:prstDash val="dash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64" name="Line"/>
              <p:cNvSpPr/>
              <p:nvPr/>
            </p:nvSpPr>
            <p:spPr>
              <a:xfrm flipV="1">
                <a:off x="2966224" y="25673"/>
                <a:ext cx="2260" cy="5219427"/>
              </a:xfrm>
              <a:prstGeom prst="line">
                <a:avLst/>
              </a:prstGeom>
              <a:noFill/>
              <a:ln w="9525" cap="flat">
                <a:solidFill>
                  <a:srgbClr val="CBCBCB"/>
                </a:solidFill>
                <a:prstDash val="dash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65" name="Line"/>
              <p:cNvSpPr/>
              <p:nvPr/>
            </p:nvSpPr>
            <p:spPr>
              <a:xfrm flipV="1">
                <a:off x="7123005" y="0"/>
                <a:ext cx="2260" cy="5219426"/>
              </a:xfrm>
              <a:prstGeom prst="line">
                <a:avLst/>
              </a:prstGeom>
              <a:noFill/>
              <a:ln w="9525" cap="flat">
                <a:solidFill>
                  <a:srgbClr val="CBCBCB"/>
                </a:solidFill>
                <a:prstDash val="dash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66" name="Line"/>
              <p:cNvSpPr/>
              <p:nvPr/>
            </p:nvSpPr>
            <p:spPr>
              <a:xfrm flipV="1">
                <a:off x="8311302" y="0"/>
                <a:ext cx="2260" cy="5219426"/>
              </a:xfrm>
              <a:prstGeom prst="line">
                <a:avLst/>
              </a:prstGeom>
              <a:noFill/>
              <a:ln w="9525" cap="flat">
                <a:solidFill>
                  <a:srgbClr val="CBCBCB"/>
                </a:solidFill>
                <a:prstDash val="dash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67" name="Line"/>
              <p:cNvSpPr/>
              <p:nvPr/>
            </p:nvSpPr>
            <p:spPr>
              <a:xfrm flipV="1">
                <a:off x="7717154" y="0"/>
                <a:ext cx="2260" cy="5219426"/>
              </a:xfrm>
              <a:prstGeom prst="line">
                <a:avLst/>
              </a:prstGeom>
              <a:noFill/>
              <a:ln w="9525" cap="flat">
                <a:solidFill>
                  <a:srgbClr val="CBCBCB"/>
                </a:solidFill>
                <a:prstDash val="dash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68" name="Line"/>
              <p:cNvSpPr/>
              <p:nvPr/>
            </p:nvSpPr>
            <p:spPr>
              <a:xfrm flipV="1">
                <a:off x="8903191" y="0"/>
                <a:ext cx="2260" cy="5219426"/>
              </a:xfrm>
              <a:prstGeom prst="line">
                <a:avLst/>
              </a:prstGeom>
              <a:noFill/>
              <a:ln w="9525" cap="flat">
                <a:solidFill>
                  <a:srgbClr val="CBCBCB"/>
                </a:solidFill>
                <a:prstDash val="dash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  <p:sp>
            <p:nvSpPr>
              <p:cNvPr id="69" name="Line"/>
              <p:cNvSpPr/>
              <p:nvPr/>
            </p:nvSpPr>
            <p:spPr>
              <a:xfrm flipV="1">
                <a:off x="9497341" y="0"/>
                <a:ext cx="2260" cy="5219426"/>
              </a:xfrm>
              <a:prstGeom prst="line">
                <a:avLst/>
              </a:prstGeom>
              <a:noFill/>
              <a:ln w="9525" cap="flat">
                <a:solidFill>
                  <a:srgbClr val="CBCBCB"/>
                </a:solidFill>
                <a:prstDash val="dash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1457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844"/>
              </a:p>
            </p:txBody>
          </p:sp>
        </p:grpSp>
        <p:grpSp>
          <p:nvGrpSpPr>
            <p:cNvPr id="73" name="Group"/>
            <p:cNvGrpSpPr/>
            <p:nvPr/>
          </p:nvGrpSpPr>
          <p:grpSpPr>
            <a:xfrm>
              <a:off x="6898878" y="4922837"/>
              <a:ext cx="2085976" cy="268289"/>
              <a:chOff x="0" y="0"/>
              <a:chExt cx="2966721" cy="381565"/>
            </a:xfrm>
          </p:grpSpPr>
          <p:sp>
            <p:nvSpPr>
              <p:cNvPr id="71" name="Rectangle"/>
              <p:cNvSpPr/>
              <p:nvPr/>
            </p:nvSpPr>
            <p:spPr>
              <a:xfrm>
                <a:off x="0" y="0"/>
                <a:ext cx="2966721" cy="381565"/>
              </a:xfrm>
              <a:prstGeom prst="rect">
                <a:avLst/>
              </a:prstGeom>
              <a:solidFill>
                <a:srgbClr val="CBCBCB"/>
              </a:solidFill>
              <a:ln w="9525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98227" tIns="98227" rIns="98227" bIns="98227" numCol="1" anchor="ctr">
                <a:noAutofit/>
              </a:bodyPr>
              <a:lstStyle/>
              <a:p>
                <a:pPr marL="43178" marR="43178" defTabSz="321457">
                  <a:buFont typeface="Helvetica"/>
                  <a:defRPr sz="2200">
                    <a:solidFill>
                      <a:srgbClr val="000000"/>
                    </a:solidFill>
                  </a:defRPr>
                </a:pPr>
                <a:endParaRPr sz="1547"/>
              </a:p>
            </p:txBody>
          </p:sp>
          <p:sp>
            <p:nvSpPr>
              <p:cNvPr id="72" name="h"/>
              <p:cNvSpPr txBox="1"/>
              <p:nvPr/>
            </p:nvSpPr>
            <p:spPr>
              <a:xfrm>
                <a:off x="1413441" y="55081"/>
                <a:ext cx="120832" cy="27704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>
                  <a:buFont typeface="Helvetica"/>
                  <a:defRPr sz="1800">
                    <a:solidFill>
                      <a:srgbClr val="000000"/>
                    </a:solidFill>
                  </a:defRPr>
                </a:lvl1pPr>
              </a:lstStyle>
              <a:p>
                <a:r>
                  <a:rPr sz="1266"/>
                  <a:t>h</a:t>
                </a:r>
              </a:p>
            </p:txBody>
          </p:sp>
        </p:grpSp>
        <p:grpSp>
          <p:nvGrpSpPr>
            <p:cNvPr id="76" name="Group"/>
            <p:cNvGrpSpPr/>
            <p:nvPr/>
          </p:nvGrpSpPr>
          <p:grpSpPr>
            <a:xfrm>
              <a:off x="2729508" y="3243858"/>
              <a:ext cx="1258888" cy="267891"/>
              <a:chOff x="0" y="0"/>
              <a:chExt cx="1790418" cy="381000"/>
            </a:xfrm>
          </p:grpSpPr>
          <p:sp>
            <p:nvSpPr>
              <p:cNvPr id="74" name="Rectangle"/>
              <p:cNvSpPr/>
              <p:nvPr/>
            </p:nvSpPr>
            <p:spPr>
              <a:xfrm>
                <a:off x="0" y="0"/>
                <a:ext cx="1790418" cy="381000"/>
              </a:xfrm>
              <a:prstGeom prst="rect">
                <a:avLst/>
              </a:prstGeom>
              <a:solidFill>
                <a:srgbClr val="CBCBC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8227" tIns="98227" rIns="98227" bIns="98227" numCol="1" anchor="ctr">
                <a:noAutofit/>
              </a:bodyPr>
              <a:lstStyle/>
              <a:p>
                <a:pPr marL="43178" marR="43178" defTabSz="321457">
                  <a:buFont typeface="Helvetica"/>
                  <a:defRPr sz="2200">
                    <a:solidFill>
                      <a:srgbClr val="000000"/>
                    </a:solidFill>
                  </a:defRPr>
                </a:pPr>
                <a:endParaRPr sz="1547"/>
              </a:p>
            </p:txBody>
          </p:sp>
          <p:sp>
            <p:nvSpPr>
              <p:cNvPr id="75" name="c"/>
              <p:cNvSpPr txBox="1"/>
              <p:nvPr/>
            </p:nvSpPr>
            <p:spPr>
              <a:xfrm>
                <a:off x="832554" y="53953"/>
                <a:ext cx="98034" cy="27704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>
                  <a:buFont typeface="Helvetica"/>
                  <a:defRPr sz="1800">
                    <a:solidFill>
                      <a:srgbClr val="000000"/>
                    </a:solidFill>
                  </a:defRPr>
                </a:lvl1pPr>
              </a:lstStyle>
              <a:p>
                <a:r>
                  <a:rPr sz="1266"/>
                  <a:t>c</a:t>
                </a:r>
              </a:p>
            </p:txBody>
          </p:sp>
        </p:grpSp>
        <p:grpSp>
          <p:nvGrpSpPr>
            <p:cNvPr id="79" name="Group"/>
            <p:cNvGrpSpPr/>
            <p:nvPr/>
          </p:nvGrpSpPr>
          <p:grpSpPr>
            <a:xfrm>
              <a:off x="4390430" y="3915370"/>
              <a:ext cx="2505076" cy="267891"/>
              <a:chOff x="0" y="0"/>
              <a:chExt cx="3562774" cy="381000"/>
            </a:xfrm>
          </p:grpSpPr>
          <p:sp>
            <p:nvSpPr>
              <p:cNvPr id="77" name="Rectangle"/>
              <p:cNvSpPr/>
              <p:nvPr/>
            </p:nvSpPr>
            <p:spPr>
              <a:xfrm>
                <a:off x="0" y="0"/>
                <a:ext cx="3562774" cy="381000"/>
              </a:xfrm>
              <a:prstGeom prst="rect">
                <a:avLst/>
              </a:prstGeom>
              <a:solidFill>
                <a:srgbClr val="CBCBC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8227" tIns="98227" rIns="98227" bIns="98227" numCol="1" anchor="ctr">
                <a:noAutofit/>
              </a:bodyPr>
              <a:lstStyle/>
              <a:p>
                <a:pPr marL="43178" marR="43178" defTabSz="321457">
                  <a:buFont typeface="Helvetica"/>
                  <a:defRPr sz="2200">
                    <a:solidFill>
                      <a:srgbClr val="000000"/>
                    </a:solidFill>
                  </a:defRPr>
                </a:pPr>
                <a:endParaRPr sz="1547"/>
              </a:p>
            </p:txBody>
          </p:sp>
          <p:sp>
            <p:nvSpPr>
              <p:cNvPr id="78" name="e"/>
              <p:cNvSpPr txBox="1"/>
              <p:nvPr/>
            </p:nvSpPr>
            <p:spPr>
              <a:xfrm>
                <a:off x="1716265" y="53953"/>
                <a:ext cx="113991" cy="27704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>
                  <a:buFont typeface="Helvetica"/>
                  <a:defRPr sz="1800">
                    <a:solidFill>
                      <a:srgbClr val="000000"/>
                    </a:solidFill>
                  </a:defRPr>
                </a:lvl1pPr>
              </a:lstStyle>
              <a:p>
                <a:r>
                  <a:rPr sz="1266"/>
                  <a:t>e</a:t>
                </a:r>
              </a:p>
            </p:txBody>
          </p:sp>
        </p:grpSp>
        <p:grpSp>
          <p:nvGrpSpPr>
            <p:cNvPr id="82" name="Group"/>
            <p:cNvGrpSpPr/>
            <p:nvPr/>
          </p:nvGrpSpPr>
          <p:grpSpPr>
            <a:xfrm>
              <a:off x="6067028" y="4248150"/>
              <a:ext cx="1246189" cy="267891"/>
              <a:chOff x="0" y="0"/>
              <a:chExt cx="1772356" cy="381000"/>
            </a:xfrm>
          </p:grpSpPr>
          <p:sp>
            <p:nvSpPr>
              <p:cNvPr id="80" name="Rectangle"/>
              <p:cNvSpPr/>
              <p:nvPr/>
            </p:nvSpPr>
            <p:spPr>
              <a:xfrm>
                <a:off x="0" y="0"/>
                <a:ext cx="1772356" cy="381000"/>
              </a:xfrm>
              <a:prstGeom prst="rect">
                <a:avLst/>
              </a:prstGeom>
              <a:solidFill>
                <a:srgbClr val="CBCBC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8227" tIns="98227" rIns="98227" bIns="98227" numCol="1" anchor="ctr">
                <a:noAutofit/>
              </a:bodyPr>
              <a:lstStyle/>
              <a:p>
                <a:pPr marL="43178" marR="43178" defTabSz="321457">
                  <a:buFont typeface="Helvetica"/>
                  <a:defRPr sz="2200">
                    <a:solidFill>
                      <a:srgbClr val="000000"/>
                    </a:solidFill>
                  </a:defRPr>
                </a:pPr>
                <a:endParaRPr sz="1547"/>
              </a:p>
            </p:txBody>
          </p:sp>
          <p:sp>
            <p:nvSpPr>
              <p:cNvPr id="81" name="f"/>
              <p:cNvSpPr txBox="1"/>
              <p:nvPr/>
            </p:nvSpPr>
            <p:spPr>
              <a:xfrm>
                <a:off x="822677" y="53953"/>
                <a:ext cx="70676" cy="27704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>
                  <a:buFont typeface="Helvetica"/>
                  <a:defRPr sz="1800">
                    <a:solidFill>
                      <a:srgbClr val="000000"/>
                    </a:solidFill>
                  </a:defRPr>
                </a:lvl1pPr>
              </a:lstStyle>
              <a:p>
                <a:r>
                  <a:rPr sz="1266"/>
                  <a:t>f</a:t>
                </a:r>
              </a:p>
            </p:txBody>
          </p:sp>
        </p:grpSp>
        <p:grpSp>
          <p:nvGrpSpPr>
            <p:cNvPr id="85" name="Group"/>
            <p:cNvGrpSpPr/>
            <p:nvPr/>
          </p:nvGrpSpPr>
          <p:grpSpPr>
            <a:xfrm>
              <a:off x="6063853" y="4586288"/>
              <a:ext cx="1255714" cy="267891"/>
              <a:chOff x="0" y="0"/>
              <a:chExt cx="1785903" cy="381000"/>
            </a:xfrm>
          </p:grpSpPr>
          <p:sp>
            <p:nvSpPr>
              <p:cNvPr id="83" name="Rectangle"/>
              <p:cNvSpPr/>
              <p:nvPr/>
            </p:nvSpPr>
            <p:spPr>
              <a:xfrm>
                <a:off x="0" y="0"/>
                <a:ext cx="1785903" cy="381000"/>
              </a:xfrm>
              <a:prstGeom prst="rect">
                <a:avLst/>
              </a:prstGeom>
              <a:solidFill>
                <a:srgbClr val="CBCBC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8227" tIns="98227" rIns="98227" bIns="98227" numCol="1" anchor="ctr">
                <a:noAutofit/>
              </a:bodyPr>
              <a:lstStyle/>
              <a:p>
                <a:pPr marL="43178" marR="43178" defTabSz="321457">
                  <a:buFont typeface="Helvetica"/>
                  <a:defRPr sz="2200">
                    <a:solidFill>
                      <a:srgbClr val="000000"/>
                    </a:solidFill>
                  </a:defRPr>
                </a:pPr>
                <a:endParaRPr sz="1547"/>
              </a:p>
            </p:txBody>
          </p:sp>
          <p:sp>
            <p:nvSpPr>
              <p:cNvPr id="84" name="g"/>
              <p:cNvSpPr txBox="1"/>
              <p:nvPr/>
            </p:nvSpPr>
            <p:spPr>
              <a:xfrm>
                <a:off x="823032" y="41253"/>
                <a:ext cx="109431" cy="27704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>
                  <a:buFont typeface="Helvetica"/>
                  <a:defRPr sz="1800">
                    <a:solidFill>
                      <a:srgbClr val="000000"/>
                    </a:solidFill>
                  </a:defRPr>
                </a:lvl1pPr>
              </a:lstStyle>
              <a:p>
                <a:r>
                  <a:rPr sz="1266"/>
                  <a:t>g</a:t>
                </a:r>
              </a:p>
            </p:txBody>
          </p:sp>
        </p:grpSp>
        <p:grpSp>
          <p:nvGrpSpPr>
            <p:cNvPr id="88" name="Group"/>
            <p:cNvGrpSpPr/>
            <p:nvPr/>
          </p:nvGrpSpPr>
          <p:grpSpPr>
            <a:xfrm>
              <a:off x="7730133" y="5259586"/>
              <a:ext cx="1254126" cy="267891"/>
              <a:chOff x="0" y="0"/>
              <a:chExt cx="1783645" cy="381000"/>
            </a:xfrm>
          </p:grpSpPr>
          <p:sp>
            <p:nvSpPr>
              <p:cNvPr id="86" name="Rectangle"/>
              <p:cNvSpPr/>
              <p:nvPr/>
            </p:nvSpPr>
            <p:spPr>
              <a:xfrm>
                <a:off x="0" y="0"/>
                <a:ext cx="1783645" cy="381000"/>
              </a:xfrm>
              <a:prstGeom prst="rect">
                <a:avLst/>
              </a:prstGeom>
              <a:solidFill>
                <a:srgbClr val="CBCBC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8227" tIns="98227" rIns="98227" bIns="98227" numCol="1" anchor="ctr">
                <a:noAutofit/>
              </a:bodyPr>
              <a:lstStyle/>
              <a:p>
                <a:pPr marL="43178" marR="43178" defTabSz="321457">
                  <a:buFont typeface="Helvetica"/>
                  <a:defRPr sz="2200">
                    <a:solidFill>
                      <a:srgbClr val="000000"/>
                    </a:solidFill>
                  </a:defRPr>
                </a:pPr>
                <a:endParaRPr sz="1547"/>
              </a:p>
            </p:txBody>
          </p:sp>
          <p:sp>
            <p:nvSpPr>
              <p:cNvPr id="87" name="i"/>
              <p:cNvSpPr txBox="1"/>
              <p:nvPr/>
            </p:nvSpPr>
            <p:spPr>
              <a:xfrm>
                <a:off x="833684" y="39277"/>
                <a:ext cx="52437" cy="27704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>
                  <a:buFont typeface="Helvetica"/>
                  <a:defRPr sz="1800">
                    <a:solidFill>
                      <a:srgbClr val="000000"/>
                    </a:solidFill>
                  </a:defRPr>
                </a:lvl1pPr>
              </a:lstStyle>
              <a:p>
                <a:r>
                  <a:rPr sz="1266"/>
                  <a:t>i</a:t>
                </a:r>
              </a:p>
            </p:txBody>
          </p:sp>
        </p:grpSp>
        <p:grpSp>
          <p:nvGrpSpPr>
            <p:cNvPr id="91" name="Group"/>
            <p:cNvGrpSpPr/>
            <p:nvPr/>
          </p:nvGrpSpPr>
          <p:grpSpPr>
            <a:xfrm>
              <a:off x="7741841" y="5593953"/>
              <a:ext cx="1246189" cy="267891"/>
              <a:chOff x="0" y="0"/>
              <a:chExt cx="1772356" cy="381000"/>
            </a:xfrm>
          </p:grpSpPr>
          <p:sp>
            <p:nvSpPr>
              <p:cNvPr id="89" name="Rectangle"/>
              <p:cNvSpPr/>
              <p:nvPr/>
            </p:nvSpPr>
            <p:spPr>
              <a:xfrm>
                <a:off x="0" y="0"/>
                <a:ext cx="1772356" cy="381000"/>
              </a:xfrm>
              <a:prstGeom prst="rect">
                <a:avLst/>
              </a:prstGeom>
              <a:solidFill>
                <a:srgbClr val="CBCBC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8227" tIns="98227" rIns="98227" bIns="98227" numCol="1" anchor="ctr">
                <a:noAutofit/>
              </a:bodyPr>
              <a:lstStyle/>
              <a:p>
                <a:pPr marL="43178" marR="43178" defTabSz="321457">
                  <a:buFont typeface="Helvetica"/>
                  <a:defRPr sz="2200">
                    <a:solidFill>
                      <a:srgbClr val="000000"/>
                    </a:solidFill>
                  </a:defRPr>
                </a:pPr>
                <a:endParaRPr sz="1547"/>
              </a:p>
            </p:txBody>
          </p:sp>
          <p:sp>
            <p:nvSpPr>
              <p:cNvPr id="90" name="j"/>
              <p:cNvSpPr txBox="1"/>
              <p:nvPr/>
            </p:nvSpPr>
            <p:spPr>
              <a:xfrm>
                <a:off x="822677" y="53953"/>
                <a:ext cx="54716" cy="27704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>
                  <a:buFont typeface="Helvetica"/>
                  <a:defRPr sz="1800">
                    <a:solidFill>
                      <a:srgbClr val="000000"/>
                    </a:solidFill>
                  </a:defRPr>
                </a:lvl1pPr>
              </a:lstStyle>
              <a:p>
                <a:r>
                  <a:rPr sz="1266"/>
                  <a:t>j</a:t>
                </a:r>
              </a:p>
            </p:txBody>
          </p:sp>
        </p:grpSp>
        <p:grpSp>
          <p:nvGrpSpPr>
            <p:cNvPr id="94" name="Group"/>
            <p:cNvGrpSpPr/>
            <p:nvPr/>
          </p:nvGrpSpPr>
          <p:grpSpPr>
            <a:xfrm>
              <a:off x="4392811" y="3583186"/>
              <a:ext cx="1246189" cy="267891"/>
              <a:chOff x="0" y="0"/>
              <a:chExt cx="1772356" cy="381000"/>
            </a:xfrm>
          </p:grpSpPr>
          <p:sp>
            <p:nvSpPr>
              <p:cNvPr id="92" name="Rectangle"/>
              <p:cNvSpPr/>
              <p:nvPr/>
            </p:nvSpPr>
            <p:spPr>
              <a:xfrm>
                <a:off x="0" y="0"/>
                <a:ext cx="1772356" cy="381000"/>
              </a:xfrm>
              <a:prstGeom prst="rect">
                <a:avLst/>
              </a:prstGeom>
              <a:solidFill>
                <a:srgbClr val="CBCBC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8227" tIns="98227" rIns="98227" bIns="98227" numCol="1" anchor="ctr">
                <a:noAutofit/>
              </a:bodyPr>
              <a:lstStyle/>
              <a:p>
                <a:pPr marL="43178" marR="43178" defTabSz="321457">
                  <a:buFont typeface="Helvetica"/>
                  <a:defRPr sz="2200">
                    <a:solidFill>
                      <a:srgbClr val="000000"/>
                    </a:solidFill>
                  </a:defRPr>
                </a:pPr>
                <a:endParaRPr sz="1547"/>
              </a:p>
            </p:txBody>
          </p:sp>
          <p:sp>
            <p:nvSpPr>
              <p:cNvPr id="93" name="d"/>
              <p:cNvSpPr txBox="1"/>
              <p:nvPr/>
            </p:nvSpPr>
            <p:spPr>
              <a:xfrm>
                <a:off x="816259" y="53953"/>
                <a:ext cx="120832" cy="27704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>
                  <a:buFont typeface="Helvetica"/>
                  <a:defRPr sz="1800">
                    <a:solidFill>
                      <a:srgbClr val="000000"/>
                    </a:solidFill>
                  </a:defRPr>
                </a:lvl1pPr>
              </a:lstStyle>
              <a:p>
                <a:r>
                  <a:rPr sz="1266"/>
                  <a:t>d</a:t>
                </a:r>
              </a:p>
            </p:txBody>
          </p:sp>
        </p:grpSp>
        <p:grpSp>
          <p:nvGrpSpPr>
            <p:cNvPr id="97" name="Group"/>
            <p:cNvGrpSpPr/>
            <p:nvPr/>
          </p:nvGrpSpPr>
          <p:grpSpPr>
            <a:xfrm>
              <a:off x="2730698" y="2913261"/>
              <a:ext cx="2911079" cy="267891"/>
              <a:chOff x="0" y="0"/>
              <a:chExt cx="4140200" cy="381000"/>
            </a:xfrm>
          </p:grpSpPr>
          <p:sp>
            <p:nvSpPr>
              <p:cNvPr id="95" name="Rectangle"/>
              <p:cNvSpPr/>
              <p:nvPr/>
            </p:nvSpPr>
            <p:spPr>
              <a:xfrm>
                <a:off x="0" y="0"/>
                <a:ext cx="4140200" cy="381000"/>
              </a:xfrm>
              <a:prstGeom prst="rect">
                <a:avLst/>
              </a:prstGeom>
              <a:solidFill>
                <a:srgbClr val="CBCBC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8227" tIns="98227" rIns="98227" bIns="98227" numCol="1" anchor="ctr">
                <a:noAutofit/>
              </a:bodyPr>
              <a:lstStyle/>
              <a:p>
                <a:pPr marL="43178" marR="43178" defTabSz="321457">
                  <a:buFont typeface="Helvetica"/>
                  <a:defRPr sz="2200">
                    <a:solidFill>
                      <a:srgbClr val="000000"/>
                    </a:solidFill>
                  </a:defRPr>
                </a:pPr>
                <a:endParaRPr sz="1547"/>
              </a:p>
            </p:txBody>
          </p:sp>
          <p:sp>
            <p:nvSpPr>
              <p:cNvPr id="96" name="b"/>
              <p:cNvSpPr txBox="1"/>
              <p:nvPr/>
            </p:nvSpPr>
            <p:spPr>
              <a:xfrm>
                <a:off x="2010906" y="53953"/>
                <a:ext cx="120832" cy="27704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>
                  <a:buFont typeface="Helvetica"/>
                  <a:defRPr sz="1800">
                    <a:solidFill>
                      <a:srgbClr val="000000"/>
                    </a:solidFill>
                  </a:defRPr>
                </a:lvl1pPr>
              </a:lstStyle>
              <a:p>
                <a:r>
                  <a:rPr sz="1266"/>
                  <a:t>b</a:t>
                </a:r>
              </a:p>
            </p:txBody>
          </p:sp>
        </p:grpSp>
        <p:sp>
          <p:nvSpPr>
            <p:cNvPr id="99" name="9"/>
            <p:cNvSpPr txBox="1"/>
            <p:nvPr/>
          </p:nvSpPr>
          <p:spPr>
            <a:xfrm>
              <a:off x="2607249" y="6313289"/>
              <a:ext cx="64120" cy="1514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900"/>
                </a:spcBef>
                <a:buFont typeface="Helvetica"/>
                <a:defRPr sz="1400">
                  <a:solidFill>
                    <a:srgbClr val="606060"/>
                  </a:solidFill>
                </a:defRPr>
              </a:lvl1pPr>
            </a:lstStyle>
            <a:p>
              <a:r>
                <a:rPr sz="984"/>
                <a:t>9</a:t>
              </a:r>
            </a:p>
          </p:txBody>
        </p:sp>
        <p:sp>
          <p:nvSpPr>
            <p:cNvPr id="100" name="9:30"/>
            <p:cNvSpPr txBox="1"/>
            <p:nvPr/>
          </p:nvSpPr>
          <p:spPr>
            <a:xfrm>
              <a:off x="2944415" y="6313289"/>
              <a:ext cx="226024" cy="1514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900"/>
                </a:spcBef>
                <a:buFont typeface="Helvetica"/>
                <a:defRPr sz="1400">
                  <a:solidFill>
                    <a:srgbClr val="606060"/>
                  </a:solidFill>
                </a:defRPr>
              </a:lvl1pPr>
            </a:lstStyle>
            <a:p>
              <a:r>
                <a:rPr sz="984"/>
                <a:t>9:30</a:t>
              </a:r>
            </a:p>
          </p:txBody>
        </p:sp>
        <p:sp>
          <p:nvSpPr>
            <p:cNvPr id="101" name="10"/>
            <p:cNvSpPr txBox="1"/>
            <p:nvPr/>
          </p:nvSpPr>
          <p:spPr>
            <a:xfrm>
              <a:off x="3401615" y="6313289"/>
              <a:ext cx="128240" cy="1514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900"/>
                </a:spcBef>
                <a:buFont typeface="Helvetica"/>
                <a:defRPr sz="1400">
                  <a:solidFill>
                    <a:srgbClr val="606060"/>
                  </a:solidFill>
                </a:defRPr>
              </a:lvl1pPr>
            </a:lstStyle>
            <a:p>
              <a:r>
                <a:rPr sz="984"/>
                <a:t>10</a:t>
              </a:r>
            </a:p>
          </p:txBody>
        </p:sp>
        <p:sp>
          <p:nvSpPr>
            <p:cNvPr id="102" name="10:30"/>
            <p:cNvSpPr txBox="1"/>
            <p:nvPr/>
          </p:nvSpPr>
          <p:spPr>
            <a:xfrm>
              <a:off x="3776265" y="6313289"/>
              <a:ext cx="290144" cy="1514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900"/>
                </a:spcBef>
                <a:buFont typeface="Helvetica"/>
                <a:defRPr sz="1400">
                  <a:solidFill>
                    <a:srgbClr val="606060"/>
                  </a:solidFill>
                </a:defRPr>
              </a:lvl1pPr>
            </a:lstStyle>
            <a:p>
              <a:r>
                <a:rPr sz="984"/>
                <a:t>10:30</a:t>
              </a:r>
            </a:p>
          </p:txBody>
        </p:sp>
        <p:sp>
          <p:nvSpPr>
            <p:cNvPr id="103" name="11"/>
            <p:cNvSpPr txBox="1"/>
            <p:nvPr/>
          </p:nvSpPr>
          <p:spPr>
            <a:xfrm>
              <a:off x="4276328" y="6313289"/>
              <a:ext cx="128240" cy="1514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900"/>
                </a:spcBef>
                <a:buFont typeface="Helvetica"/>
                <a:defRPr sz="1400">
                  <a:solidFill>
                    <a:srgbClr val="606060"/>
                  </a:solidFill>
                </a:defRPr>
              </a:lvl1pPr>
            </a:lstStyle>
            <a:p>
              <a:r>
                <a:rPr sz="984"/>
                <a:t>11</a:t>
              </a:r>
            </a:p>
          </p:txBody>
        </p:sp>
        <p:sp>
          <p:nvSpPr>
            <p:cNvPr id="104" name="11:30"/>
            <p:cNvSpPr txBox="1"/>
            <p:nvPr/>
          </p:nvSpPr>
          <p:spPr>
            <a:xfrm>
              <a:off x="4604940" y="6313289"/>
              <a:ext cx="290144" cy="1514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900"/>
                </a:spcBef>
                <a:buFont typeface="Helvetica"/>
                <a:defRPr sz="1400">
                  <a:solidFill>
                    <a:srgbClr val="606060"/>
                  </a:solidFill>
                </a:defRPr>
              </a:lvl1pPr>
            </a:lstStyle>
            <a:p>
              <a:r>
                <a:rPr sz="984"/>
                <a:t>11:30</a:t>
              </a:r>
            </a:p>
          </p:txBody>
        </p:sp>
        <p:sp>
          <p:nvSpPr>
            <p:cNvPr id="105" name="12"/>
            <p:cNvSpPr txBox="1"/>
            <p:nvPr/>
          </p:nvSpPr>
          <p:spPr>
            <a:xfrm>
              <a:off x="5108177" y="6313289"/>
              <a:ext cx="128240" cy="1514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900"/>
                </a:spcBef>
                <a:buFont typeface="Helvetica"/>
                <a:defRPr sz="1400">
                  <a:solidFill>
                    <a:srgbClr val="606060"/>
                  </a:solidFill>
                </a:defRPr>
              </a:lvl1pPr>
            </a:lstStyle>
            <a:p>
              <a:r>
                <a:rPr sz="984"/>
                <a:t>12</a:t>
              </a:r>
            </a:p>
          </p:txBody>
        </p:sp>
        <p:sp>
          <p:nvSpPr>
            <p:cNvPr id="106" name="12:30"/>
            <p:cNvSpPr txBox="1"/>
            <p:nvPr/>
          </p:nvSpPr>
          <p:spPr>
            <a:xfrm>
              <a:off x="5426273" y="6313289"/>
              <a:ext cx="290144" cy="1514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900"/>
                </a:spcBef>
                <a:buFont typeface="Helvetica"/>
                <a:defRPr sz="1400">
                  <a:solidFill>
                    <a:srgbClr val="606060"/>
                  </a:solidFill>
                </a:defRPr>
              </a:lvl1pPr>
            </a:lstStyle>
            <a:p>
              <a:r>
                <a:rPr sz="984"/>
                <a:t>12:30</a:t>
              </a:r>
            </a:p>
          </p:txBody>
        </p:sp>
        <p:sp>
          <p:nvSpPr>
            <p:cNvPr id="107" name="1"/>
            <p:cNvSpPr txBox="1"/>
            <p:nvPr/>
          </p:nvSpPr>
          <p:spPr>
            <a:xfrm>
              <a:off x="5940999" y="6313289"/>
              <a:ext cx="64120" cy="1514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900"/>
                </a:spcBef>
                <a:buFont typeface="Helvetica"/>
                <a:defRPr sz="1400">
                  <a:solidFill>
                    <a:srgbClr val="606060"/>
                  </a:solidFill>
                </a:defRPr>
              </a:lvl1pPr>
            </a:lstStyle>
            <a:p>
              <a:r>
                <a:rPr sz="984"/>
                <a:t>1</a:t>
              </a:r>
            </a:p>
          </p:txBody>
        </p:sp>
        <p:sp>
          <p:nvSpPr>
            <p:cNvPr id="108" name="1:30"/>
            <p:cNvSpPr txBox="1"/>
            <p:nvPr/>
          </p:nvSpPr>
          <p:spPr>
            <a:xfrm>
              <a:off x="6283524" y="6313289"/>
              <a:ext cx="226024" cy="1514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900"/>
                </a:spcBef>
                <a:buFont typeface="Helvetica"/>
                <a:defRPr sz="1400">
                  <a:solidFill>
                    <a:srgbClr val="606060"/>
                  </a:solidFill>
                </a:defRPr>
              </a:lvl1pPr>
            </a:lstStyle>
            <a:p>
              <a:r>
                <a:rPr sz="984"/>
                <a:t>1:30</a:t>
              </a:r>
            </a:p>
          </p:txBody>
        </p:sp>
        <p:sp>
          <p:nvSpPr>
            <p:cNvPr id="109" name="2"/>
            <p:cNvSpPr txBox="1"/>
            <p:nvPr/>
          </p:nvSpPr>
          <p:spPr>
            <a:xfrm>
              <a:off x="6763324" y="6313289"/>
              <a:ext cx="64120" cy="1514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900"/>
                </a:spcBef>
                <a:buFont typeface="Helvetica"/>
                <a:defRPr sz="1400">
                  <a:solidFill>
                    <a:srgbClr val="606060"/>
                  </a:solidFill>
                </a:defRPr>
              </a:lvl1pPr>
            </a:lstStyle>
            <a:p>
              <a:r>
                <a:rPr sz="984"/>
                <a:t>2</a:t>
              </a:r>
            </a:p>
          </p:txBody>
        </p:sp>
        <p:sp>
          <p:nvSpPr>
            <p:cNvPr id="110" name="2:30"/>
            <p:cNvSpPr txBox="1"/>
            <p:nvPr/>
          </p:nvSpPr>
          <p:spPr>
            <a:xfrm>
              <a:off x="7138590" y="6313289"/>
              <a:ext cx="226024" cy="1514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900"/>
                </a:spcBef>
                <a:buFont typeface="Helvetica"/>
                <a:defRPr sz="1400">
                  <a:solidFill>
                    <a:srgbClr val="606060"/>
                  </a:solidFill>
                </a:defRPr>
              </a:lvl1pPr>
            </a:lstStyle>
            <a:p>
              <a:r>
                <a:rPr sz="984"/>
                <a:t>2:30</a:t>
              </a:r>
            </a:p>
          </p:txBody>
        </p:sp>
        <p:sp>
          <p:nvSpPr>
            <p:cNvPr id="111" name="3"/>
            <p:cNvSpPr txBox="1"/>
            <p:nvPr/>
          </p:nvSpPr>
          <p:spPr>
            <a:xfrm>
              <a:off x="7607875" y="6307931"/>
              <a:ext cx="64120" cy="1514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900"/>
                </a:spcBef>
                <a:buFont typeface="Helvetica"/>
                <a:defRPr sz="1400">
                  <a:solidFill>
                    <a:srgbClr val="606060"/>
                  </a:solidFill>
                </a:defRPr>
              </a:lvl1pPr>
            </a:lstStyle>
            <a:p>
              <a:r>
                <a:rPr sz="984"/>
                <a:t>3</a:t>
              </a:r>
            </a:p>
          </p:txBody>
        </p:sp>
        <p:sp>
          <p:nvSpPr>
            <p:cNvPr id="112" name="3:30"/>
            <p:cNvSpPr txBox="1"/>
            <p:nvPr/>
          </p:nvSpPr>
          <p:spPr>
            <a:xfrm>
              <a:off x="7952978" y="6307931"/>
              <a:ext cx="226024" cy="1514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900"/>
                </a:spcBef>
                <a:buFont typeface="Helvetica"/>
                <a:defRPr sz="1400">
                  <a:solidFill>
                    <a:srgbClr val="606060"/>
                  </a:solidFill>
                </a:defRPr>
              </a:lvl1pPr>
            </a:lstStyle>
            <a:p>
              <a:r>
                <a:rPr sz="984"/>
                <a:t>3:30</a:t>
              </a:r>
            </a:p>
          </p:txBody>
        </p:sp>
        <p:sp>
          <p:nvSpPr>
            <p:cNvPr id="113" name="4"/>
            <p:cNvSpPr txBox="1"/>
            <p:nvPr/>
          </p:nvSpPr>
          <p:spPr>
            <a:xfrm>
              <a:off x="8430199" y="6307931"/>
              <a:ext cx="64120" cy="1514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900"/>
                </a:spcBef>
                <a:buFont typeface="Helvetica"/>
                <a:defRPr sz="1400">
                  <a:solidFill>
                    <a:srgbClr val="606060"/>
                  </a:solidFill>
                </a:defRPr>
              </a:lvl1pPr>
            </a:lstStyle>
            <a:p>
              <a:r>
                <a:rPr sz="984"/>
                <a:t>4</a:t>
              </a:r>
            </a:p>
          </p:txBody>
        </p:sp>
        <p:sp>
          <p:nvSpPr>
            <p:cNvPr id="114" name="4:30"/>
            <p:cNvSpPr txBox="1"/>
            <p:nvPr/>
          </p:nvSpPr>
          <p:spPr>
            <a:xfrm>
              <a:off x="8805466" y="6307931"/>
              <a:ext cx="226024" cy="1514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900"/>
                </a:spcBef>
                <a:buFont typeface="Helvetica"/>
                <a:defRPr sz="1400">
                  <a:solidFill>
                    <a:srgbClr val="606060"/>
                  </a:solidFill>
                </a:defRPr>
              </a:lvl1pPr>
            </a:lstStyle>
            <a:p>
              <a:r>
                <a:rPr sz="984"/>
                <a:t>4:30</a:t>
              </a:r>
            </a:p>
          </p:txBody>
        </p:sp>
        <p:grpSp>
          <p:nvGrpSpPr>
            <p:cNvPr id="117" name="Group"/>
            <p:cNvGrpSpPr/>
            <p:nvPr/>
          </p:nvGrpSpPr>
          <p:grpSpPr>
            <a:xfrm>
              <a:off x="2727523" y="2581076"/>
              <a:ext cx="1241227" cy="268289"/>
              <a:chOff x="0" y="0"/>
              <a:chExt cx="1765300" cy="381565"/>
            </a:xfrm>
          </p:grpSpPr>
          <p:sp>
            <p:nvSpPr>
              <p:cNvPr id="115" name="Rectangle"/>
              <p:cNvSpPr/>
              <p:nvPr/>
            </p:nvSpPr>
            <p:spPr>
              <a:xfrm>
                <a:off x="0" y="0"/>
                <a:ext cx="1765300" cy="381565"/>
              </a:xfrm>
              <a:prstGeom prst="rect">
                <a:avLst/>
              </a:prstGeom>
              <a:solidFill>
                <a:srgbClr val="CBCBC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8227" tIns="98227" rIns="98227" bIns="98227" numCol="1" anchor="ctr">
                <a:noAutofit/>
              </a:bodyPr>
              <a:lstStyle/>
              <a:p>
                <a:pPr marL="43178" marR="43178" defTabSz="321457">
                  <a:buFont typeface="Helvetica"/>
                  <a:defRPr sz="2200">
                    <a:solidFill>
                      <a:srgbClr val="000000"/>
                    </a:solidFill>
                  </a:defRPr>
                </a:pPr>
                <a:endParaRPr sz="1547"/>
              </a:p>
            </p:txBody>
          </p:sp>
          <p:sp>
            <p:nvSpPr>
              <p:cNvPr id="116" name="a"/>
              <p:cNvSpPr txBox="1"/>
              <p:nvPr/>
            </p:nvSpPr>
            <p:spPr>
              <a:xfrm>
                <a:off x="815129" y="42382"/>
                <a:ext cx="111713" cy="27704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>
                  <a:buFont typeface="Helvetica"/>
                  <a:defRPr sz="1800">
                    <a:solidFill>
                      <a:srgbClr val="000000"/>
                    </a:solidFill>
                  </a:defRPr>
                </a:lvl1pPr>
              </a:lstStyle>
              <a:p>
                <a:r>
                  <a:rPr sz="1266"/>
                  <a:t>a</a:t>
                </a:r>
              </a:p>
            </p:txBody>
          </p:sp>
        </p:grpSp>
        <p:sp>
          <p:nvSpPr>
            <p:cNvPr id="118" name="Line"/>
            <p:cNvSpPr/>
            <p:nvPr/>
          </p:nvSpPr>
          <p:spPr>
            <a:xfrm>
              <a:off x="2726928" y="6223992"/>
              <a:ext cx="6964363" cy="1588"/>
            </a:xfrm>
            <a:prstGeom prst="line">
              <a:avLst/>
            </a:prstGeom>
            <a:ln w="25400">
              <a:solidFill>
                <a:srgbClr val="8A8A8A"/>
              </a:solidFill>
              <a:miter lim="400000"/>
              <a:headEnd type="triangle" len="sm"/>
              <a:tailEnd type="stealth"/>
            </a:ln>
          </p:spPr>
          <p:txBody>
            <a:bodyPr lIns="0" tIns="0" rIns="0" bIns="0"/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</p:spTree>
    <p:extLst>
      <p:ext uri="{BB962C8B-B14F-4D97-AF65-F5344CB8AC3E}">
        <p14:creationId xmlns:p14="http://schemas.microsoft.com/office/powerpoint/2010/main" val="399560511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34AA84B-86BB-B840-91A5-EFE6826B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314" y="99527"/>
            <a:ext cx="8839200" cy="838200"/>
          </a:xfrm>
        </p:spPr>
        <p:txBody>
          <a:bodyPr/>
          <a:lstStyle/>
          <a:p>
            <a:r>
              <a:rPr lang="en-US" altLang="en-US" dirty="0"/>
              <a:t>Greedy Algorithm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5BF8F8B-801C-F243-8EEA-F2E28A56A7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314" y="1181099"/>
            <a:ext cx="10702699" cy="51339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Greedy is an algorithmic paradigm that builds up a solution piece by piece, always choosing the next piece that offers the most obvious and immediate benefit.</a:t>
            </a:r>
          </a:p>
          <a:p>
            <a:r>
              <a:rPr lang="en-US" dirty="0"/>
              <a:t>In many problems, a greedy strategy does not usually produce an optimal solution. The problems where choosing locally optimal also leads to global solution are best fit for Greedy.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Greedy choice property</a:t>
            </a:r>
          </a:p>
          <a:p>
            <a:pPr lvl="1"/>
            <a:r>
              <a:rPr lang="en-US" dirty="0"/>
              <a:t>Make whatever choice seems best at the moment and then solve the subproblems that arise later.</a:t>
            </a:r>
            <a:endParaRPr lang="en-US" alt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Optimal substructure</a:t>
            </a:r>
          </a:p>
          <a:p>
            <a:pPr lvl="1"/>
            <a:r>
              <a:rPr lang="en-US" dirty="0"/>
              <a:t>A problem exhibits optimal substructure if an optimal solution to the problem contains optimal solutions to the sub-problems.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91171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Earliest-start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36830"/>
            <a:ext cx="10515600" cy="902566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Earliest-start-time-first algorithm demo</a:t>
            </a:r>
          </a:p>
        </p:txBody>
      </p:sp>
      <p:grpSp>
        <p:nvGrpSpPr>
          <p:cNvPr id="141" name="Group"/>
          <p:cNvGrpSpPr/>
          <p:nvPr/>
        </p:nvGrpSpPr>
        <p:grpSpPr>
          <a:xfrm>
            <a:off x="2724150" y="3429199"/>
            <a:ext cx="6679407" cy="2794993"/>
            <a:chOff x="0" y="0"/>
            <a:chExt cx="9499600" cy="3975099"/>
          </a:xfrm>
        </p:grpSpPr>
        <p:sp>
          <p:nvSpPr>
            <p:cNvPr id="124" name="Line"/>
            <p:cNvSpPr/>
            <p:nvPr/>
          </p:nvSpPr>
          <p:spPr>
            <a:xfrm flipV="1">
              <a:off x="591889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5" name="Line"/>
            <p:cNvSpPr/>
            <p:nvPr/>
          </p:nvSpPr>
          <p:spPr>
            <a:xfrm flipV="1">
              <a:off x="0" y="19457"/>
              <a:ext cx="2259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6" name="Line"/>
            <p:cNvSpPr/>
            <p:nvPr/>
          </p:nvSpPr>
          <p:spPr>
            <a:xfrm flipV="1">
              <a:off x="178018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7" name="Line"/>
            <p:cNvSpPr/>
            <p:nvPr/>
          </p:nvSpPr>
          <p:spPr>
            <a:xfrm flipV="1">
              <a:off x="1186038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8" name="Line"/>
            <p:cNvSpPr/>
            <p:nvPr/>
          </p:nvSpPr>
          <p:spPr>
            <a:xfrm flipV="1">
              <a:off x="237207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29" name="Line"/>
            <p:cNvSpPr/>
            <p:nvPr/>
          </p:nvSpPr>
          <p:spPr>
            <a:xfrm flipV="1">
              <a:off x="4150003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0" name="Line"/>
            <p:cNvSpPr/>
            <p:nvPr/>
          </p:nvSpPr>
          <p:spPr>
            <a:xfrm flipV="1">
              <a:off x="355811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1" name="Line"/>
            <p:cNvSpPr/>
            <p:nvPr/>
          </p:nvSpPr>
          <p:spPr>
            <a:xfrm flipV="1">
              <a:off x="5336041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2" name="Line"/>
            <p:cNvSpPr/>
            <p:nvPr/>
          </p:nvSpPr>
          <p:spPr>
            <a:xfrm flipV="1">
              <a:off x="4744152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3" name="Line"/>
            <p:cNvSpPr/>
            <p:nvPr/>
          </p:nvSpPr>
          <p:spPr>
            <a:xfrm flipV="1">
              <a:off x="6524338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4" name="Line"/>
            <p:cNvSpPr/>
            <p:nvPr/>
          </p:nvSpPr>
          <p:spPr>
            <a:xfrm flipV="1">
              <a:off x="5930189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5" name="Line"/>
            <p:cNvSpPr/>
            <p:nvPr/>
          </p:nvSpPr>
          <p:spPr>
            <a:xfrm flipV="1">
              <a:off x="296622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6" name="Line"/>
            <p:cNvSpPr/>
            <p:nvPr/>
          </p:nvSpPr>
          <p:spPr>
            <a:xfrm flipV="1">
              <a:off x="7123005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7" name="Line"/>
            <p:cNvSpPr/>
            <p:nvPr/>
          </p:nvSpPr>
          <p:spPr>
            <a:xfrm flipV="1">
              <a:off x="8311302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8" name="Line"/>
            <p:cNvSpPr/>
            <p:nvPr/>
          </p:nvSpPr>
          <p:spPr>
            <a:xfrm flipV="1">
              <a:off x="7717154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39" name="Line"/>
            <p:cNvSpPr/>
            <p:nvPr/>
          </p:nvSpPr>
          <p:spPr>
            <a:xfrm flipV="1">
              <a:off x="890319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40" name="Line"/>
            <p:cNvSpPr/>
            <p:nvPr/>
          </p:nvSpPr>
          <p:spPr>
            <a:xfrm flipV="1">
              <a:off x="949734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42" name="time"/>
          <p:cNvSpPr txBox="1"/>
          <p:nvPr/>
        </p:nvSpPr>
        <p:spPr>
          <a:xfrm>
            <a:off x="9496624" y="6290270"/>
            <a:ext cx="669727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143" name="9"/>
          <p:cNvSpPr txBox="1"/>
          <p:nvPr/>
        </p:nvSpPr>
        <p:spPr>
          <a:xfrm>
            <a:off x="260724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</a:t>
            </a:r>
          </a:p>
        </p:txBody>
      </p:sp>
      <p:sp>
        <p:nvSpPr>
          <p:cNvPr id="144" name="9:30"/>
          <p:cNvSpPr txBox="1"/>
          <p:nvPr/>
        </p:nvSpPr>
        <p:spPr>
          <a:xfrm>
            <a:off x="2944415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9:30</a:t>
            </a:r>
          </a:p>
        </p:txBody>
      </p:sp>
      <p:sp>
        <p:nvSpPr>
          <p:cNvPr id="145" name="10"/>
          <p:cNvSpPr txBox="1"/>
          <p:nvPr/>
        </p:nvSpPr>
        <p:spPr>
          <a:xfrm>
            <a:off x="3401615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</a:t>
            </a:r>
          </a:p>
        </p:txBody>
      </p:sp>
      <p:sp>
        <p:nvSpPr>
          <p:cNvPr id="146" name="10:30"/>
          <p:cNvSpPr txBox="1"/>
          <p:nvPr/>
        </p:nvSpPr>
        <p:spPr>
          <a:xfrm>
            <a:off x="3776265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10:30</a:t>
            </a:r>
          </a:p>
        </p:txBody>
      </p:sp>
      <p:sp>
        <p:nvSpPr>
          <p:cNvPr id="147" name="11"/>
          <p:cNvSpPr txBox="1"/>
          <p:nvPr/>
        </p:nvSpPr>
        <p:spPr>
          <a:xfrm>
            <a:off x="4276328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</a:t>
            </a:r>
          </a:p>
        </p:txBody>
      </p:sp>
      <p:sp>
        <p:nvSpPr>
          <p:cNvPr id="148" name="11:30"/>
          <p:cNvSpPr txBox="1"/>
          <p:nvPr/>
        </p:nvSpPr>
        <p:spPr>
          <a:xfrm>
            <a:off x="4604940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11:30</a:t>
            </a:r>
          </a:p>
        </p:txBody>
      </p:sp>
      <p:sp>
        <p:nvSpPr>
          <p:cNvPr id="149" name="12"/>
          <p:cNvSpPr txBox="1"/>
          <p:nvPr/>
        </p:nvSpPr>
        <p:spPr>
          <a:xfrm>
            <a:off x="5108177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</a:t>
            </a:r>
          </a:p>
        </p:txBody>
      </p:sp>
      <p:sp>
        <p:nvSpPr>
          <p:cNvPr id="150" name="12:30"/>
          <p:cNvSpPr txBox="1"/>
          <p:nvPr/>
        </p:nvSpPr>
        <p:spPr>
          <a:xfrm>
            <a:off x="5426273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12:30</a:t>
            </a:r>
          </a:p>
        </p:txBody>
      </p:sp>
      <p:sp>
        <p:nvSpPr>
          <p:cNvPr id="151" name="1"/>
          <p:cNvSpPr txBox="1"/>
          <p:nvPr/>
        </p:nvSpPr>
        <p:spPr>
          <a:xfrm>
            <a:off x="594099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</a:t>
            </a:r>
          </a:p>
        </p:txBody>
      </p:sp>
      <p:sp>
        <p:nvSpPr>
          <p:cNvPr id="152" name="1:30"/>
          <p:cNvSpPr txBox="1"/>
          <p:nvPr/>
        </p:nvSpPr>
        <p:spPr>
          <a:xfrm>
            <a:off x="6283524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1:30</a:t>
            </a:r>
          </a:p>
        </p:txBody>
      </p:sp>
      <p:sp>
        <p:nvSpPr>
          <p:cNvPr id="153" name="2"/>
          <p:cNvSpPr txBox="1"/>
          <p:nvPr/>
        </p:nvSpPr>
        <p:spPr>
          <a:xfrm>
            <a:off x="6763324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</a:t>
            </a:r>
          </a:p>
        </p:txBody>
      </p:sp>
      <p:sp>
        <p:nvSpPr>
          <p:cNvPr id="154" name="2:30"/>
          <p:cNvSpPr txBox="1"/>
          <p:nvPr/>
        </p:nvSpPr>
        <p:spPr>
          <a:xfrm>
            <a:off x="7138590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2:30</a:t>
            </a:r>
          </a:p>
        </p:txBody>
      </p:sp>
      <p:sp>
        <p:nvSpPr>
          <p:cNvPr id="155" name="3"/>
          <p:cNvSpPr txBox="1"/>
          <p:nvPr/>
        </p:nvSpPr>
        <p:spPr>
          <a:xfrm>
            <a:off x="7607875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</a:t>
            </a:r>
          </a:p>
        </p:txBody>
      </p:sp>
      <p:sp>
        <p:nvSpPr>
          <p:cNvPr id="156" name="3:30"/>
          <p:cNvSpPr txBox="1"/>
          <p:nvPr/>
        </p:nvSpPr>
        <p:spPr>
          <a:xfrm>
            <a:off x="7952978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3:30</a:t>
            </a:r>
          </a:p>
        </p:txBody>
      </p:sp>
      <p:sp>
        <p:nvSpPr>
          <p:cNvPr id="157" name="4"/>
          <p:cNvSpPr txBox="1"/>
          <p:nvPr/>
        </p:nvSpPr>
        <p:spPr>
          <a:xfrm>
            <a:off x="8430199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</a:t>
            </a:r>
          </a:p>
        </p:txBody>
      </p:sp>
      <p:sp>
        <p:nvSpPr>
          <p:cNvPr id="158" name="4:30"/>
          <p:cNvSpPr txBox="1"/>
          <p:nvPr/>
        </p:nvSpPr>
        <p:spPr>
          <a:xfrm>
            <a:off x="8805466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4:30</a:t>
            </a:r>
          </a:p>
        </p:txBody>
      </p:sp>
      <p:grpSp>
        <p:nvGrpSpPr>
          <p:cNvPr id="161" name="Group"/>
          <p:cNvGrpSpPr/>
          <p:nvPr/>
        </p:nvGrpSpPr>
        <p:grpSpPr>
          <a:xfrm>
            <a:off x="2727523" y="3393678"/>
            <a:ext cx="1214438" cy="268288"/>
            <a:chOff x="0" y="0"/>
            <a:chExt cx="1727200" cy="381564"/>
          </a:xfrm>
        </p:grpSpPr>
        <p:sp>
          <p:nvSpPr>
            <p:cNvPr id="159" name="Rectangle"/>
            <p:cNvSpPr/>
            <p:nvPr/>
          </p:nvSpPr>
          <p:spPr>
            <a:xfrm>
              <a:off x="0" y="0"/>
              <a:ext cx="1727200" cy="381565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160" name="a"/>
            <p:cNvSpPr txBox="1"/>
            <p:nvPr/>
          </p:nvSpPr>
          <p:spPr>
            <a:xfrm>
              <a:off x="798002" y="72954"/>
              <a:ext cx="135890" cy="215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buFont typeface="Helvetica"/>
                <a:defRPr sz="1800">
                  <a:solidFill>
                    <a:srgbClr val="FFFFFF"/>
                  </a:solidFill>
                </a:defRPr>
              </a:lvl1pPr>
            </a:lstStyle>
            <a:p>
              <a:r>
                <a:rPr sz="1266"/>
                <a:t>a</a:t>
              </a:r>
            </a:p>
          </p:txBody>
        </p:sp>
      </p:grpSp>
      <p:sp>
        <p:nvSpPr>
          <p:cNvPr id="162" name="no compatible classroom: open up a new classroom and assign lecture to it"/>
          <p:cNvSpPr txBox="1"/>
          <p:nvPr/>
        </p:nvSpPr>
        <p:spPr>
          <a:xfrm>
            <a:off x="2669978" y="2935319"/>
            <a:ext cx="6314229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 dirty="0"/>
              <a:t>no compatible classroom: open up a new classroom and assign lecture to it</a:t>
            </a:r>
          </a:p>
        </p:txBody>
      </p:sp>
      <p:sp>
        <p:nvSpPr>
          <p:cNvPr id="163" name="1"/>
          <p:cNvSpPr txBox="1"/>
          <p:nvPr/>
        </p:nvSpPr>
        <p:spPr>
          <a:xfrm>
            <a:off x="2345579" y="5733058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1</a:t>
            </a:r>
          </a:p>
        </p:txBody>
      </p:sp>
      <p:pic>
        <p:nvPicPr>
          <p:cNvPr id="164" name="meeting_icon.pdf" descr="meeting_icon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636" y="5643524"/>
            <a:ext cx="301822" cy="305071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Line"/>
          <p:cNvSpPr/>
          <p:nvPr/>
        </p:nvSpPr>
        <p:spPr>
          <a:xfrm>
            <a:off x="2726928" y="6223992"/>
            <a:ext cx="6964363" cy="1588"/>
          </a:xfrm>
          <a:prstGeom prst="line">
            <a:avLst/>
          </a:prstGeom>
          <a:ln w="25400">
            <a:solidFill>
              <a:srgbClr val="8A8A8A"/>
            </a:solidFill>
            <a:miter lim="400000"/>
            <a:headEnd type="triangle" len="sm"/>
            <a:tailEnd type="stealth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58611B-241E-0B4D-8F5D-4D05AB8FDD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2300" y="835668"/>
            <a:ext cx="3796859" cy="209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893759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00760 0.324161" pathEditMode="relative">
                                      <p:cBhvr>
                                        <p:cTn id="13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animBg="1" advAuto="0"/>
      <p:bldP spid="164" grpId="0" animBg="1" advAuto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Earliest-start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59138"/>
            <a:ext cx="10515600" cy="786935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Earliest-start-time-first algorithm demo</a:t>
            </a:r>
          </a:p>
        </p:txBody>
      </p:sp>
      <p:sp>
        <p:nvSpPr>
          <p:cNvPr id="1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249761" y="6572250"/>
            <a:ext cx="122103" cy="17859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40</a:t>
            </a:fld>
            <a:endParaRPr/>
          </a:p>
        </p:txBody>
      </p:sp>
      <p:grpSp>
        <p:nvGrpSpPr>
          <p:cNvPr id="190" name="Group"/>
          <p:cNvGrpSpPr/>
          <p:nvPr/>
        </p:nvGrpSpPr>
        <p:grpSpPr>
          <a:xfrm>
            <a:off x="2724150" y="3429199"/>
            <a:ext cx="6679407" cy="2794993"/>
            <a:chOff x="0" y="0"/>
            <a:chExt cx="9499600" cy="3975099"/>
          </a:xfrm>
        </p:grpSpPr>
        <p:sp>
          <p:nvSpPr>
            <p:cNvPr id="173" name="Line"/>
            <p:cNvSpPr/>
            <p:nvPr/>
          </p:nvSpPr>
          <p:spPr>
            <a:xfrm flipV="1">
              <a:off x="591889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4" name="Line"/>
            <p:cNvSpPr/>
            <p:nvPr/>
          </p:nvSpPr>
          <p:spPr>
            <a:xfrm flipV="1">
              <a:off x="0" y="19457"/>
              <a:ext cx="2259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5" name="Line"/>
            <p:cNvSpPr/>
            <p:nvPr/>
          </p:nvSpPr>
          <p:spPr>
            <a:xfrm flipV="1">
              <a:off x="178018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6" name="Line"/>
            <p:cNvSpPr/>
            <p:nvPr/>
          </p:nvSpPr>
          <p:spPr>
            <a:xfrm flipV="1">
              <a:off x="1186038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7" name="Line"/>
            <p:cNvSpPr/>
            <p:nvPr/>
          </p:nvSpPr>
          <p:spPr>
            <a:xfrm flipV="1">
              <a:off x="237207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8" name="Line"/>
            <p:cNvSpPr/>
            <p:nvPr/>
          </p:nvSpPr>
          <p:spPr>
            <a:xfrm flipV="1">
              <a:off x="4150003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79" name="Line"/>
            <p:cNvSpPr/>
            <p:nvPr/>
          </p:nvSpPr>
          <p:spPr>
            <a:xfrm flipV="1">
              <a:off x="355811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80" name="Line"/>
            <p:cNvSpPr/>
            <p:nvPr/>
          </p:nvSpPr>
          <p:spPr>
            <a:xfrm flipV="1">
              <a:off x="5336041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81" name="Line"/>
            <p:cNvSpPr/>
            <p:nvPr/>
          </p:nvSpPr>
          <p:spPr>
            <a:xfrm flipV="1">
              <a:off x="4744152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82" name="Line"/>
            <p:cNvSpPr/>
            <p:nvPr/>
          </p:nvSpPr>
          <p:spPr>
            <a:xfrm flipV="1">
              <a:off x="6524338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83" name="Line"/>
            <p:cNvSpPr/>
            <p:nvPr/>
          </p:nvSpPr>
          <p:spPr>
            <a:xfrm flipV="1">
              <a:off x="5930189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84" name="Line"/>
            <p:cNvSpPr/>
            <p:nvPr/>
          </p:nvSpPr>
          <p:spPr>
            <a:xfrm flipV="1">
              <a:off x="296622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85" name="Line"/>
            <p:cNvSpPr/>
            <p:nvPr/>
          </p:nvSpPr>
          <p:spPr>
            <a:xfrm flipV="1">
              <a:off x="7123005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86" name="Line"/>
            <p:cNvSpPr/>
            <p:nvPr/>
          </p:nvSpPr>
          <p:spPr>
            <a:xfrm flipV="1">
              <a:off x="8311302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87" name="Line"/>
            <p:cNvSpPr/>
            <p:nvPr/>
          </p:nvSpPr>
          <p:spPr>
            <a:xfrm flipV="1">
              <a:off x="7717154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88" name="Line"/>
            <p:cNvSpPr/>
            <p:nvPr/>
          </p:nvSpPr>
          <p:spPr>
            <a:xfrm flipV="1">
              <a:off x="890319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189" name="Line"/>
            <p:cNvSpPr/>
            <p:nvPr/>
          </p:nvSpPr>
          <p:spPr>
            <a:xfrm flipV="1">
              <a:off x="949734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191" name="time"/>
          <p:cNvSpPr txBox="1"/>
          <p:nvPr/>
        </p:nvSpPr>
        <p:spPr>
          <a:xfrm>
            <a:off x="9496624" y="6290270"/>
            <a:ext cx="669727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192" name="9"/>
          <p:cNvSpPr txBox="1"/>
          <p:nvPr/>
        </p:nvSpPr>
        <p:spPr>
          <a:xfrm>
            <a:off x="260724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</a:t>
            </a:r>
          </a:p>
        </p:txBody>
      </p:sp>
      <p:sp>
        <p:nvSpPr>
          <p:cNvPr id="193" name="9:30"/>
          <p:cNvSpPr txBox="1"/>
          <p:nvPr/>
        </p:nvSpPr>
        <p:spPr>
          <a:xfrm>
            <a:off x="2944415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9:30</a:t>
            </a:r>
          </a:p>
        </p:txBody>
      </p:sp>
      <p:sp>
        <p:nvSpPr>
          <p:cNvPr id="194" name="10"/>
          <p:cNvSpPr txBox="1"/>
          <p:nvPr/>
        </p:nvSpPr>
        <p:spPr>
          <a:xfrm>
            <a:off x="3401615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</a:t>
            </a:r>
          </a:p>
        </p:txBody>
      </p:sp>
      <p:sp>
        <p:nvSpPr>
          <p:cNvPr id="195" name="10:30"/>
          <p:cNvSpPr txBox="1"/>
          <p:nvPr/>
        </p:nvSpPr>
        <p:spPr>
          <a:xfrm>
            <a:off x="3776265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10:30</a:t>
            </a:r>
          </a:p>
        </p:txBody>
      </p:sp>
      <p:sp>
        <p:nvSpPr>
          <p:cNvPr id="196" name="11"/>
          <p:cNvSpPr txBox="1"/>
          <p:nvPr/>
        </p:nvSpPr>
        <p:spPr>
          <a:xfrm>
            <a:off x="4276328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</a:t>
            </a:r>
          </a:p>
        </p:txBody>
      </p:sp>
      <p:sp>
        <p:nvSpPr>
          <p:cNvPr id="197" name="11:30"/>
          <p:cNvSpPr txBox="1"/>
          <p:nvPr/>
        </p:nvSpPr>
        <p:spPr>
          <a:xfrm>
            <a:off x="4604940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11:30</a:t>
            </a:r>
          </a:p>
        </p:txBody>
      </p:sp>
      <p:sp>
        <p:nvSpPr>
          <p:cNvPr id="198" name="12"/>
          <p:cNvSpPr txBox="1"/>
          <p:nvPr/>
        </p:nvSpPr>
        <p:spPr>
          <a:xfrm>
            <a:off x="5108177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</a:t>
            </a:r>
          </a:p>
        </p:txBody>
      </p:sp>
      <p:sp>
        <p:nvSpPr>
          <p:cNvPr id="199" name="12:30"/>
          <p:cNvSpPr txBox="1"/>
          <p:nvPr/>
        </p:nvSpPr>
        <p:spPr>
          <a:xfrm>
            <a:off x="5426273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12:30</a:t>
            </a:r>
          </a:p>
        </p:txBody>
      </p:sp>
      <p:sp>
        <p:nvSpPr>
          <p:cNvPr id="200" name="1"/>
          <p:cNvSpPr txBox="1"/>
          <p:nvPr/>
        </p:nvSpPr>
        <p:spPr>
          <a:xfrm>
            <a:off x="594099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</a:t>
            </a:r>
          </a:p>
        </p:txBody>
      </p:sp>
      <p:sp>
        <p:nvSpPr>
          <p:cNvPr id="201" name="1:30"/>
          <p:cNvSpPr txBox="1"/>
          <p:nvPr/>
        </p:nvSpPr>
        <p:spPr>
          <a:xfrm>
            <a:off x="6283524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1:30</a:t>
            </a:r>
          </a:p>
        </p:txBody>
      </p:sp>
      <p:sp>
        <p:nvSpPr>
          <p:cNvPr id="202" name="2"/>
          <p:cNvSpPr txBox="1"/>
          <p:nvPr/>
        </p:nvSpPr>
        <p:spPr>
          <a:xfrm>
            <a:off x="6763324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</a:t>
            </a:r>
          </a:p>
        </p:txBody>
      </p:sp>
      <p:sp>
        <p:nvSpPr>
          <p:cNvPr id="203" name="2:30"/>
          <p:cNvSpPr txBox="1"/>
          <p:nvPr/>
        </p:nvSpPr>
        <p:spPr>
          <a:xfrm>
            <a:off x="7138590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2:30</a:t>
            </a:r>
          </a:p>
        </p:txBody>
      </p:sp>
      <p:sp>
        <p:nvSpPr>
          <p:cNvPr id="204" name="3"/>
          <p:cNvSpPr txBox="1"/>
          <p:nvPr/>
        </p:nvSpPr>
        <p:spPr>
          <a:xfrm>
            <a:off x="7607875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</a:t>
            </a:r>
          </a:p>
        </p:txBody>
      </p:sp>
      <p:sp>
        <p:nvSpPr>
          <p:cNvPr id="205" name="3:30"/>
          <p:cNvSpPr txBox="1"/>
          <p:nvPr/>
        </p:nvSpPr>
        <p:spPr>
          <a:xfrm>
            <a:off x="7952978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3:30</a:t>
            </a:r>
          </a:p>
        </p:txBody>
      </p:sp>
      <p:sp>
        <p:nvSpPr>
          <p:cNvPr id="206" name="4"/>
          <p:cNvSpPr txBox="1"/>
          <p:nvPr/>
        </p:nvSpPr>
        <p:spPr>
          <a:xfrm>
            <a:off x="8430199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</a:t>
            </a:r>
          </a:p>
        </p:txBody>
      </p:sp>
      <p:sp>
        <p:nvSpPr>
          <p:cNvPr id="207" name="4:30"/>
          <p:cNvSpPr txBox="1"/>
          <p:nvPr/>
        </p:nvSpPr>
        <p:spPr>
          <a:xfrm>
            <a:off x="8805466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4:30</a:t>
            </a:r>
          </a:p>
        </p:txBody>
      </p:sp>
      <p:sp>
        <p:nvSpPr>
          <p:cNvPr id="208" name="no compatible classroom: open up a new classroom and assign lecture to it"/>
          <p:cNvSpPr txBox="1"/>
          <p:nvPr/>
        </p:nvSpPr>
        <p:spPr>
          <a:xfrm>
            <a:off x="2687113" y="2933039"/>
            <a:ext cx="6314229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 dirty="0"/>
              <a:t>no compatible classroom: open up a new classroom and assign lecture to it</a:t>
            </a:r>
          </a:p>
        </p:txBody>
      </p:sp>
      <p:sp>
        <p:nvSpPr>
          <p:cNvPr id="209" name="1"/>
          <p:cNvSpPr txBox="1"/>
          <p:nvPr/>
        </p:nvSpPr>
        <p:spPr>
          <a:xfrm>
            <a:off x="2345579" y="5733058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1</a:t>
            </a:r>
          </a:p>
        </p:txBody>
      </p:sp>
      <p:grpSp>
        <p:nvGrpSpPr>
          <p:cNvPr id="212" name="Group"/>
          <p:cNvGrpSpPr/>
          <p:nvPr/>
        </p:nvGrpSpPr>
        <p:grpSpPr>
          <a:xfrm>
            <a:off x="2727523" y="5652889"/>
            <a:ext cx="1241227" cy="268289"/>
            <a:chOff x="0" y="0"/>
            <a:chExt cx="1765300" cy="381565"/>
          </a:xfrm>
        </p:grpSpPr>
        <p:sp>
          <p:nvSpPr>
            <p:cNvPr id="210" name="Rectangle"/>
            <p:cNvSpPr/>
            <p:nvPr/>
          </p:nvSpPr>
          <p:spPr>
            <a:xfrm>
              <a:off x="0" y="0"/>
              <a:ext cx="1765300" cy="381565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211" name="a"/>
            <p:cNvSpPr txBox="1"/>
            <p:nvPr/>
          </p:nvSpPr>
          <p:spPr>
            <a:xfrm>
              <a:off x="815129" y="42382"/>
              <a:ext cx="111713" cy="2770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a</a:t>
              </a:r>
            </a:p>
          </p:txBody>
        </p:sp>
      </p:grpSp>
      <p:grpSp>
        <p:nvGrpSpPr>
          <p:cNvPr id="215" name="Group"/>
          <p:cNvGrpSpPr/>
          <p:nvPr/>
        </p:nvGrpSpPr>
        <p:grpSpPr>
          <a:xfrm>
            <a:off x="2730698" y="3395464"/>
            <a:ext cx="2911079" cy="267891"/>
            <a:chOff x="0" y="0"/>
            <a:chExt cx="4140200" cy="381000"/>
          </a:xfrm>
        </p:grpSpPr>
        <p:sp>
          <p:nvSpPr>
            <p:cNvPr id="213" name="Rectangle"/>
            <p:cNvSpPr/>
            <p:nvPr/>
          </p:nvSpPr>
          <p:spPr>
            <a:xfrm>
              <a:off x="0" y="0"/>
              <a:ext cx="4140200" cy="381000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214" name="b"/>
            <p:cNvSpPr txBox="1"/>
            <p:nvPr/>
          </p:nvSpPr>
          <p:spPr>
            <a:xfrm>
              <a:off x="2010906" y="53953"/>
              <a:ext cx="120832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FFFFFF"/>
                  </a:solidFill>
                </a:defRPr>
              </a:lvl1pPr>
            </a:lstStyle>
            <a:p>
              <a:r>
                <a:rPr sz="1266"/>
                <a:t>b</a:t>
              </a:r>
            </a:p>
          </p:txBody>
        </p:sp>
      </p:grpSp>
      <p:sp>
        <p:nvSpPr>
          <p:cNvPr id="216" name="2"/>
          <p:cNvSpPr txBox="1"/>
          <p:nvPr/>
        </p:nvSpPr>
        <p:spPr>
          <a:xfrm>
            <a:off x="2345579" y="5294511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2</a:t>
            </a:r>
          </a:p>
        </p:txBody>
      </p:sp>
      <p:pic>
        <p:nvPicPr>
          <p:cNvPr id="217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5209342"/>
            <a:ext cx="301822" cy="305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5643524"/>
            <a:ext cx="301822" cy="305071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Line"/>
          <p:cNvSpPr/>
          <p:nvPr/>
        </p:nvSpPr>
        <p:spPr>
          <a:xfrm>
            <a:off x="2726928" y="6223992"/>
            <a:ext cx="6964363" cy="1588"/>
          </a:xfrm>
          <a:prstGeom prst="line">
            <a:avLst/>
          </a:prstGeom>
          <a:ln w="25400">
            <a:solidFill>
              <a:srgbClr val="8A8A8A"/>
            </a:solidFill>
            <a:miter lim="400000"/>
            <a:headEnd type="triangle" len="sm"/>
            <a:tailEnd type="stealth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ACE6A048-1070-2049-8A9F-DBAAAD5CB7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2300" y="835668"/>
            <a:ext cx="3796859" cy="209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48974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00000 0.255208" pathEditMode="relative">
                                      <p:cBhvr>
                                        <p:cTn id="13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0" animBg="1" advAuto="0"/>
      <p:bldP spid="217" grpId="0" animBg="1" advAuto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Earliest-start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07156"/>
            <a:ext cx="10515600" cy="795338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Earliest-start-time-first algorithm demo</a:t>
            </a:r>
          </a:p>
        </p:txBody>
      </p:sp>
      <p:grpSp>
        <p:nvGrpSpPr>
          <p:cNvPr id="242" name="Group"/>
          <p:cNvGrpSpPr/>
          <p:nvPr/>
        </p:nvGrpSpPr>
        <p:grpSpPr>
          <a:xfrm>
            <a:off x="2724150" y="3429199"/>
            <a:ext cx="6679407" cy="2794993"/>
            <a:chOff x="0" y="0"/>
            <a:chExt cx="9499600" cy="3975099"/>
          </a:xfrm>
        </p:grpSpPr>
        <p:sp>
          <p:nvSpPr>
            <p:cNvPr id="225" name="Line"/>
            <p:cNvSpPr/>
            <p:nvPr/>
          </p:nvSpPr>
          <p:spPr>
            <a:xfrm flipV="1">
              <a:off x="591889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26" name="Line"/>
            <p:cNvSpPr/>
            <p:nvPr/>
          </p:nvSpPr>
          <p:spPr>
            <a:xfrm flipV="1">
              <a:off x="0" y="19457"/>
              <a:ext cx="2259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27" name="Line"/>
            <p:cNvSpPr/>
            <p:nvPr/>
          </p:nvSpPr>
          <p:spPr>
            <a:xfrm flipV="1">
              <a:off x="178018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28" name="Line"/>
            <p:cNvSpPr/>
            <p:nvPr/>
          </p:nvSpPr>
          <p:spPr>
            <a:xfrm flipV="1">
              <a:off x="1186038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29" name="Line"/>
            <p:cNvSpPr/>
            <p:nvPr/>
          </p:nvSpPr>
          <p:spPr>
            <a:xfrm flipV="1">
              <a:off x="237207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30" name="Line"/>
            <p:cNvSpPr/>
            <p:nvPr/>
          </p:nvSpPr>
          <p:spPr>
            <a:xfrm flipV="1">
              <a:off x="4150003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31" name="Line"/>
            <p:cNvSpPr/>
            <p:nvPr/>
          </p:nvSpPr>
          <p:spPr>
            <a:xfrm flipV="1">
              <a:off x="355811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32" name="Line"/>
            <p:cNvSpPr/>
            <p:nvPr/>
          </p:nvSpPr>
          <p:spPr>
            <a:xfrm flipV="1">
              <a:off x="5336041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33" name="Line"/>
            <p:cNvSpPr/>
            <p:nvPr/>
          </p:nvSpPr>
          <p:spPr>
            <a:xfrm flipV="1">
              <a:off x="4744152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34" name="Line"/>
            <p:cNvSpPr/>
            <p:nvPr/>
          </p:nvSpPr>
          <p:spPr>
            <a:xfrm flipV="1">
              <a:off x="6524338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35" name="Line"/>
            <p:cNvSpPr/>
            <p:nvPr/>
          </p:nvSpPr>
          <p:spPr>
            <a:xfrm flipV="1">
              <a:off x="5930189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36" name="Line"/>
            <p:cNvSpPr/>
            <p:nvPr/>
          </p:nvSpPr>
          <p:spPr>
            <a:xfrm flipV="1">
              <a:off x="296622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37" name="Line"/>
            <p:cNvSpPr/>
            <p:nvPr/>
          </p:nvSpPr>
          <p:spPr>
            <a:xfrm flipV="1">
              <a:off x="7123005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38" name="Line"/>
            <p:cNvSpPr/>
            <p:nvPr/>
          </p:nvSpPr>
          <p:spPr>
            <a:xfrm flipV="1">
              <a:off x="8311302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39" name="Line"/>
            <p:cNvSpPr/>
            <p:nvPr/>
          </p:nvSpPr>
          <p:spPr>
            <a:xfrm flipV="1">
              <a:off x="7717154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40" name="Line"/>
            <p:cNvSpPr/>
            <p:nvPr/>
          </p:nvSpPr>
          <p:spPr>
            <a:xfrm flipV="1">
              <a:off x="890319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41" name="Line"/>
            <p:cNvSpPr/>
            <p:nvPr/>
          </p:nvSpPr>
          <p:spPr>
            <a:xfrm flipV="1">
              <a:off x="949734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243" name="time"/>
          <p:cNvSpPr txBox="1"/>
          <p:nvPr/>
        </p:nvSpPr>
        <p:spPr>
          <a:xfrm>
            <a:off x="9496624" y="6290270"/>
            <a:ext cx="669727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244" name="9"/>
          <p:cNvSpPr txBox="1"/>
          <p:nvPr/>
        </p:nvSpPr>
        <p:spPr>
          <a:xfrm>
            <a:off x="260724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</a:t>
            </a:r>
          </a:p>
        </p:txBody>
      </p:sp>
      <p:sp>
        <p:nvSpPr>
          <p:cNvPr id="245" name="9:30"/>
          <p:cNvSpPr txBox="1"/>
          <p:nvPr/>
        </p:nvSpPr>
        <p:spPr>
          <a:xfrm>
            <a:off x="2944415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9:30</a:t>
            </a:r>
          </a:p>
        </p:txBody>
      </p:sp>
      <p:sp>
        <p:nvSpPr>
          <p:cNvPr id="246" name="10"/>
          <p:cNvSpPr txBox="1"/>
          <p:nvPr/>
        </p:nvSpPr>
        <p:spPr>
          <a:xfrm>
            <a:off x="3401615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</a:t>
            </a:r>
          </a:p>
        </p:txBody>
      </p:sp>
      <p:sp>
        <p:nvSpPr>
          <p:cNvPr id="247" name="10:30"/>
          <p:cNvSpPr txBox="1"/>
          <p:nvPr/>
        </p:nvSpPr>
        <p:spPr>
          <a:xfrm>
            <a:off x="3776265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10:30</a:t>
            </a:r>
          </a:p>
        </p:txBody>
      </p:sp>
      <p:sp>
        <p:nvSpPr>
          <p:cNvPr id="248" name="11"/>
          <p:cNvSpPr txBox="1"/>
          <p:nvPr/>
        </p:nvSpPr>
        <p:spPr>
          <a:xfrm>
            <a:off x="4276328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</a:t>
            </a:r>
          </a:p>
        </p:txBody>
      </p:sp>
      <p:sp>
        <p:nvSpPr>
          <p:cNvPr id="249" name="11:30"/>
          <p:cNvSpPr txBox="1"/>
          <p:nvPr/>
        </p:nvSpPr>
        <p:spPr>
          <a:xfrm>
            <a:off x="4604940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11:30</a:t>
            </a:r>
          </a:p>
        </p:txBody>
      </p:sp>
      <p:sp>
        <p:nvSpPr>
          <p:cNvPr id="250" name="12"/>
          <p:cNvSpPr txBox="1"/>
          <p:nvPr/>
        </p:nvSpPr>
        <p:spPr>
          <a:xfrm>
            <a:off x="5108177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</a:t>
            </a:r>
          </a:p>
        </p:txBody>
      </p:sp>
      <p:sp>
        <p:nvSpPr>
          <p:cNvPr id="251" name="12:30"/>
          <p:cNvSpPr txBox="1"/>
          <p:nvPr/>
        </p:nvSpPr>
        <p:spPr>
          <a:xfrm>
            <a:off x="5426273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12:30</a:t>
            </a:r>
          </a:p>
        </p:txBody>
      </p:sp>
      <p:sp>
        <p:nvSpPr>
          <p:cNvPr id="252" name="1"/>
          <p:cNvSpPr txBox="1"/>
          <p:nvPr/>
        </p:nvSpPr>
        <p:spPr>
          <a:xfrm>
            <a:off x="594099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</a:t>
            </a:r>
          </a:p>
        </p:txBody>
      </p:sp>
      <p:sp>
        <p:nvSpPr>
          <p:cNvPr id="253" name="1:30"/>
          <p:cNvSpPr txBox="1"/>
          <p:nvPr/>
        </p:nvSpPr>
        <p:spPr>
          <a:xfrm>
            <a:off x="6283524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1:30</a:t>
            </a:r>
          </a:p>
        </p:txBody>
      </p:sp>
      <p:sp>
        <p:nvSpPr>
          <p:cNvPr id="254" name="2"/>
          <p:cNvSpPr txBox="1"/>
          <p:nvPr/>
        </p:nvSpPr>
        <p:spPr>
          <a:xfrm>
            <a:off x="6763324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</a:t>
            </a:r>
          </a:p>
        </p:txBody>
      </p:sp>
      <p:sp>
        <p:nvSpPr>
          <p:cNvPr id="255" name="2:30"/>
          <p:cNvSpPr txBox="1"/>
          <p:nvPr/>
        </p:nvSpPr>
        <p:spPr>
          <a:xfrm>
            <a:off x="7138590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2:30</a:t>
            </a:r>
          </a:p>
        </p:txBody>
      </p:sp>
      <p:sp>
        <p:nvSpPr>
          <p:cNvPr id="256" name="3"/>
          <p:cNvSpPr txBox="1"/>
          <p:nvPr/>
        </p:nvSpPr>
        <p:spPr>
          <a:xfrm>
            <a:off x="7607875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</a:t>
            </a:r>
          </a:p>
        </p:txBody>
      </p:sp>
      <p:sp>
        <p:nvSpPr>
          <p:cNvPr id="257" name="3:30"/>
          <p:cNvSpPr txBox="1"/>
          <p:nvPr/>
        </p:nvSpPr>
        <p:spPr>
          <a:xfrm>
            <a:off x="7952978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3:30</a:t>
            </a:r>
          </a:p>
        </p:txBody>
      </p:sp>
      <p:sp>
        <p:nvSpPr>
          <p:cNvPr id="258" name="4"/>
          <p:cNvSpPr txBox="1"/>
          <p:nvPr/>
        </p:nvSpPr>
        <p:spPr>
          <a:xfrm>
            <a:off x="8430199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</a:t>
            </a:r>
          </a:p>
        </p:txBody>
      </p:sp>
      <p:sp>
        <p:nvSpPr>
          <p:cNvPr id="259" name="4:30"/>
          <p:cNvSpPr txBox="1"/>
          <p:nvPr/>
        </p:nvSpPr>
        <p:spPr>
          <a:xfrm>
            <a:off x="8805466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4:30</a:t>
            </a:r>
          </a:p>
        </p:txBody>
      </p:sp>
      <p:sp>
        <p:nvSpPr>
          <p:cNvPr id="260" name="no compatible classroom: open up a new classroom and assign lecture to it"/>
          <p:cNvSpPr txBox="1"/>
          <p:nvPr/>
        </p:nvSpPr>
        <p:spPr>
          <a:xfrm>
            <a:off x="2671369" y="2915312"/>
            <a:ext cx="6314229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 dirty="0"/>
              <a:t>no compatible classroom: open up a new classroom and assign lecture to it</a:t>
            </a:r>
          </a:p>
        </p:txBody>
      </p:sp>
      <p:sp>
        <p:nvSpPr>
          <p:cNvPr id="261" name="1"/>
          <p:cNvSpPr txBox="1"/>
          <p:nvPr/>
        </p:nvSpPr>
        <p:spPr>
          <a:xfrm>
            <a:off x="2345579" y="5733058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1</a:t>
            </a:r>
          </a:p>
        </p:txBody>
      </p:sp>
      <p:grpSp>
        <p:nvGrpSpPr>
          <p:cNvPr id="264" name="Group"/>
          <p:cNvGrpSpPr/>
          <p:nvPr/>
        </p:nvGrpSpPr>
        <p:grpSpPr>
          <a:xfrm>
            <a:off x="2727523" y="5652889"/>
            <a:ext cx="1241227" cy="268289"/>
            <a:chOff x="0" y="0"/>
            <a:chExt cx="1765300" cy="381565"/>
          </a:xfrm>
        </p:grpSpPr>
        <p:sp>
          <p:nvSpPr>
            <p:cNvPr id="262" name="Rectangle"/>
            <p:cNvSpPr/>
            <p:nvPr/>
          </p:nvSpPr>
          <p:spPr>
            <a:xfrm>
              <a:off x="0" y="0"/>
              <a:ext cx="1765300" cy="381565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263" name="a"/>
            <p:cNvSpPr txBox="1"/>
            <p:nvPr/>
          </p:nvSpPr>
          <p:spPr>
            <a:xfrm>
              <a:off x="815129" y="42382"/>
              <a:ext cx="111713" cy="2770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a</a:t>
              </a:r>
            </a:p>
          </p:txBody>
        </p:sp>
      </p:grpSp>
      <p:sp>
        <p:nvSpPr>
          <p:cNvPr id="265" name="2"/>
          <p:cNvSpPr txBox="1"/>
          <p:nvPr/>
        </p:nvSpPr>
        <p:spPr>
          <a:xfrm>
            <a:off x="2345579" y="5294511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2</a:t>
            </a:r>
          </a:p>
        </p:txBody>
      </p:sp>
      <p:grpSp>
        <p:nvGrpSpPr>
          <p:cNvPr id="268" name="Group"/>
          <p:cNvGrpSpPr/>
          <p:nvPr/>
        </p:nvGrpSpPr>
        <p:grpSpPr>
          <a:xfrm>
            <a:off x="2729508" y="3395663"/>
            <a:ext cx="1258888" cy="267891"/>
            <a:chOff x="0" y="0"/>
            <a:chExt cx="1790418" cy="381000"/>
          </a:xfrm>
        </p:grpSpPr>
        <p:sp>
          <p:nvSpPr>
            <p:cNvPr id="266" name="Rectangle"/>
            <p:cNvSpPr/>
            <p:nvPr/>
          </p:nvSpPr>
          <p:spPr>
            <a:xfrm>
              <a:off x="0" y="0"/>
              <a:ext cx="1790418" cy="381000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267" name="c"/>
            <p:cNvSpPr txBox="1"/>
            <p:nvPr/>
          </p:nvSpPr>
          <p:spPr>
            <a:xfrm>
              <a:off x="832554" y="53953"/>
              <a:ext cx="98034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FFFFFF"/>
                  </a:solidFill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271" name="Group"/>
          <p:cNvGrpSpPr/>
          <p:nvPr/>
        </p:nvGrpSpPr>
        <p:grpSpPr>
          <a:xfrm>
            <a:off x="2730698" y="5243910"/>
            <a:ext cx="2911079" cy="267891"/>
            <a:chOff x="0" y="0"/>
            <a:chExt cx="4140200" cy="381000"/>
          </a:xfrm>
        </p:grpSpPr>
        <p:sp>
          <p:nvSpPr>
            <p:cNvPr id="269" name="Rectangle"/>
            <p:cNvSpPr/>
            <p:nvPr/>
          </p:nvSpPr>
          <p:spPr>
            <a:xfrm>
              <a:off x="0" y="0"/>
              <a:ext cx="4140200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270" name="b"/>
            <p:cNvSpPr txBox="1"/>
            <p:nvPr/>
          </p:nvSpPr>
          <p:spPr>
            <a:xfrm>
              <a:off x="2010906" y="53953"/>
              <a:ext cx="120832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b</a:t>
              </a:r>
            </a:p>
          </p:txBody>
        </p:sp>
      </p:grpSp>
      <p:sp>
        <p:nvSpPr>
          <p:cNvPr id="272" name="3"/>
          <p:cNvSpPr txBox="1"/>
          <p:nvPr/>
        </p:nvSpPr>
        <p:spPr>
          <a:xfrm>
            <a:off x="2345579" y="4856163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3</a:t>
            </a:r>
          </a:p>
        </p:txBody>
      </p:sp>
      <p:pic>
        <p:nvPicPr>
          <p:cNvPr id="273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4775161"/>
            <a:ext cx="301822" cy="305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4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5209342"/>
            <a:ext cx="301822" cy="305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5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5643524"/>
            <a:ext cx="301822" cy="305071"/>
          </a:xfrm>
          <a:prstGeom prst="rect">
            <a:avLst/>
          </a:prstGeom>
          <a:ln w="12700">
            <a:miter lim="400000"/>
          </a:ln>
        </p:spPr>
      </p:pic>
      <p:sp>
        <p:nvSpPr>
          <p:cNvPr id="276" name="Line"/>
          <p:cNvSpPr/>
          <p:nvPr/>
        </p:nvSpPr>
        <p:spPr>
          <a:xfrm>
            <a:off x="2726928" y="6223992"/>
            <a:ext cx="6964363" cy="1588"/>
          </a:xfrm>
          <a:prstGeom prst="line">
            <a:avLst/>
          </a:prstGeom>
          <a:ln w="25400">
            <a:solidFill>
              <a:srgbClr val="8A8A8A"/>
            </a:solidFill>
            <a:miter lim="400000"/>
            <a:headEnd type="triangle" len="sm"/>
            <a:tailEnd type="stealth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564B9080-B2D7-CC43-8427-6842E6AD50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2300" y="835668"/>
            <a:ext cx="3796859" cy="209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93774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0000 0.205729" pathEditMode="relative">
                                      <p:cBhvr>
                                        <p:cTn id="13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" grpId="0" animBg="1" advAuto="0"/>
      <p:bldP spid="273" grpId="0" animBg="1" advAuto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Earliest-start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61600"/>
            <a:ext cx="10515600" cy="917774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Earliest-start-time-first algorithm demo</a:t>
            </a:r>
          </a:p>
        </p:txBody>
      </p:sp>
      <p:grpSp>
        <p:nvGrpSpPr>
          <p:cNvPr id="299" name="Group"/>
          <p:cNvGrpSpPr/>
          <p:nvPr/>
        </p:nvGrpSpPr>
        <p:grpSpPr>
          <a:xfrm>
            <a:off x="2724150" y="3429199"/>
            <a:ext cx="6679407" cy="2794993"/>
            <a:chOff x="0" y="0"/>
            <a:chExt cx="9499600" cy="3975099"/>
          </a:xfrm>
        </p:grpSpPr>
        <p:sp>
          <p:nvSpPr>
            <p:cNvPr id="282" name="Line"/>
            <p:cNvSpPr/>
            <p:nvPr/>
          </p:nvSpPr>
          <p:spPr>
            <a:xfrm flipV="1">
              <a:off x="591889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83" name="Line"/>
            <p:cNvSpPr/>
            <p:nvPr/>
          </p:nvSpPr>
          <p:spPr>
            <a:xfrm flipV="1">
              <a:off x="0" y="19457"/>
              <a:ext cx="2259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84" name="Line"/>
            <p:cNvSpPr/>
            <p:nvPr/>
          </p:nvSpPr>
          <p:spPr>
            <a:xfrm flipV="1">
              <a:off x="178018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85" name="Line"/>
            <p:cNvSpPr/>
            <p:nvPr/>
          </p:nvSpPr>
          <p:spPr>
            <a:xfrm flipV="1">
              <a:off x="1186038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86" name="Line"/>
            <p:cNvSpPr/>
            <p:nvPr/>
          </p:nvSpPr>
          <p:spPr>
            <a:xfrm flipV="1">
              <a:off x="237207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87" name="Line"/>
            <p:cNvSpPr/>
            <p:nvPr/>
          </p:nvSpPr>
          <p:spPr>
            <a:xfrm flipV="1">
              <a:off x="4150003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88" name="Line"/>
            <p:cNvSpPr/>
            <p:nvPr/>
          </p:nvSpPr>
          <p:spPr>
            <a:xfrm flipV="1">
              <a:off x="355811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89" name="Line"/>
            <p:cNvSpPr/>
            <p:nvPr/>
          </p:nvSpPr>
          <p:spPr>
            <a:xfrm flipV="1">
              <a:off x="5336041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90" name="Line"/>
            <p:cNvSpPr/>
            <p:nvPr/>
          </p:nvSpPr>
          <p:spPr>
            <a:xfrm flipV="1">
              <a:off x="4744152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91" name="Line"/>
            <p:cNvSpPr/>
            <p:nvPr/>
          </p:nvSpPr>
          <p:spPr>
            <a:xfrm flipV="1">
              <a:off x="6524338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92" name="Line"/>
            <p:cNvSpPr/>
            <p:nvPr/>
          </p:nvSpPr>
          <p:spPr>
            <a:xfrm flipV="1">
              <a:off x="5930189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93" name="Line"/>
            <p:cNvSpPr/>
            <p:nvPr/>
          </p:nvSpPr>
          <p:spPr>
            <a:xfrm flipV="1">
              <a:off x="296622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94" name="Line"/>
            <p:cNvSpPr/>
            <p:nvPr/>
          </p:nvSpPr>
          <p:spPr>
            <a:xfrm flipV="1">
              <a:off x="7123005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95" name="Line"/>
            <p:cNvSpPr/>
            <p:nvPr/>
          </p:nvSpPr>
          <p:spPr>
            <a:xfrm flipV="1">
              <a:off x="8311302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96" name="Line"/>
            <p:cNvSpPr/>
            <p:nvPr/>
          </p:nvSpPr>
          <p:spPr>
            <a:xfrm flipV="1">
              <a:off x="7717154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97" name="Line"/>
            <p:cNvSpPr/>
            <p:nvPr/>
          </p:nvSpPr>
          <p:spPr>
            <a:xfrm flipV="1">
              <a:off x="890319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298" name="Line"/>
            <p:cNvSpPr/>
            <p:nvPr/>
          </p:nvSpPr>
          <p:spPr>
            <a:xfrm flipV="1">
              <a:off x="949734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300" name="time"/>
          <p:cNvSpPr txBox="1"/>
          <p:nvPr/>
        </p:nvSpPr>
        <p:spPr>
          <a:xfrm>
            <a:off x="9496624" y="6290270"/>
            <a:ext cx="669727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301" name="9"/>
          <p:cNvSpPr txBox="1"/>
          <p:nvPr/>
        </p:nvSpPr>
        <p:spPr>
          <a:xfrm>
            <a:off x="260724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</a:t>
            </a:r>
          </a:p>
        </p:txBody>
      </p:sp>
      <p:sp>
        <p:nvSpPr>
          <p:cNvPr id="302" name="9:30"/>
          <p:cNvSpPr txBox="1"/>
          <p:nvPr/>
        </p:nvSpPr>
        <p:spPr>
          <a:xfrm>
            <a:off x="2944415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9:30</a:t>
            </a:r>
          </a:p>
        </p:txBody>
      </p:sp>
      <p:sp>
        <p:nvSpPr>
          <p:cNvPr id="303" name="10"/>
          <p:cNvSpPr txBox="1"/>
          <p:nvPr/>
        </p:nvSpPr>
        <p:spPr>
          <a:xfrm>
            <a:off x="3401615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</a:t>
            </a:r>
          </a:p>
        </p:txBody>
      </p:sp>
      <p:sp>
        <p:nvSpPr>
          <p:cNvPr id="304" name="10:30"/>
          <p:cNvSpPr txBox="1"/>
          <p:nvPr/>
        </p:nvSpPr>
        <p:spPr>
          <a:xfrm>
            <a:off x="3776265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10:30</a:t>
            </a:r>
          </a:p>
        </p:txBody>
      </p:sp>
      <p:sp>
        <p:nvSpPr>
          <p:cNvPr id="305" name="11"/>
          <p:cNvSpPr txBox="1"/>
          <p:nvPr/>
        </p:nvSpPr>
        <p:spPr>
          <a:xfrm>
            <a:off x="4276328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</a:t>
            </a:r>
          </a:p>
        </p:txBody>
      </p:sp>
      <p:sp>
        <p:nvSpPr>
          <p:cNvPr id="306" name="11:30"/>
          <p:cNvSpPr txBox="1"/>
          <p:nvPr/>
        </p:nvSpPr>
        <p:spPr>
          <a:xfrm>
            <a:off x="4604940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11:30</a:t>
            </a:r>
          </a:p>
        </p:txBody>
      </p:sp>
      <p:sp>
        <p:nvSpPr>
          <p:cNvPr id="307" name="12"/>
          <p:cNvSpPr txBox="1"/>
          <p:nvPr/>
        </p:nvSpPr>
        <p:spPr>
          <a:xfrm>
            <a:off x="5108177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</a:t>
            </a:r>
          </a:p>
        </p:txBody>
      </p:sp>
      <p:sp>
        <p:nvSpPr>
          <p:cNvPr id="308" name="12:30"/>
          <p:cNvSpPr txBox="1"/>
          <p:nvPr/>
        </p:nvSpPr>
        <p:spPr>
          <a:xfrm>
            <a:off x="5426273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12:30</a:t>
            </a:r>
          </a:p>
        </p:txBody>
      </p:sp>
      <p:sp>
        <p:nvSpPr>
          <p:cNvPr id="309" name="1"/>
          <p:cNvSpPr txBox="1"/>
          <p:nvPr/>
        </p:nvSpPr>
        <p:spPr>
          <a:xfrm>
            <a:off x="594099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</a:t>
            </a:r>
          </a:p>
        </p:txBody>
      </p:sp>
      <p:sp>
        <p:nvSpPr>
          <p:cNvPr id="310" name="1:30"/>
          <p:cNvSpPr txBox="1"/>
          <p:nvPr/>
        </p:nvSpPr>
        <p:spPr>
          <a:xfrm>
            <a:off x="6283524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1:30</a:t>
            </a:r>
          </a:p>
        </p:txBody>
      </p:sp>
      <p:sp>
        <p:nvSpPr>
          <p:cNvPr id="311" name="2"/>
          <p:cNvSpPr txBox="1"/>
          <p:nvPr/>
        </p:nvSpPr>
        <p:spPr>
          <a:xfrm>
            <a:off x="6763324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</a:t>
            </a:r>
          </a:p>
        </p:txBody>
      </p:sp>
      <p:sp>
        <p:nvSpPr>
          <p:cNvPr id="312" name="2:30"/>
          <p:cNvSpPr txBox="1"/>
          <p:nvPr/>
        </p:nvSpPr>
        <p:spPr>
          <a:xfrm>
            <a:off x="7138590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2:30</a:t>
            </a:r>
          </a:p>
        </p:txBody>
      </p:sp>
      <p:sp>
        <p:nvSpPr>
          <p:cNvPr id="313" name="3"/>
          <p:cNvSpPr txBox="1"/>
          <p:nvPr/>
        </p:nvSpPr>
        <p:spPr>
          <a:xfrm>
            <a:off x="7607875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</a:t>
            </a:r>
          </a:p>
        </p:txBody>
      </p:sp>
      <p:sp>
        <p:nvSpPr>
          <p:cNvPr id="314" name="3:30"/>
          <p:cNvSpPr txBox="1"/>
          <p:nvPr/>
        </p:nvSpPr>
        <p:spPr>
          <a:xfrm>
            <a:off x="7952978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3:30</a:t>
            </a:r>
          </a:p>
        </p:txBody>
      </p:sp>
      <p:sp>
        <p:nvSpPr>
          <p:cNvPr id="315" name="4"/>
          <p:cNvSpPr txBox="1"/>
          <p:nvPr/>
        </p:nvSpPr>
        <p:spPr>
          <a:xfrm>
            <a:off x="8430199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</a:t>
            </a:r>
          </a:p>
        </p:txBody>
      </p:sp>
      <p:sp>
        <p:nvSpPr>
          <p:cNvPr id="316" name="4:30"/>
          <p:cNvSpPr txBox="1"/>
          <p:nvPr/>
        </p:nvSpPr>
        <p:spPr>
          <a:xfrm>
            <a:off x="8805466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4:30</a:t>
            </a:r>
          </a:p>
        </p:txBody>
      </p:sp>
      <p:sp>
        <p:nvSpPr>
          <p:cNvPr id="317" name="lecture d is compatible with classrooms 1 and 3"/>
          <p:cNvSpPr txBox="1"/>
          <p:nvPr/>
        </p:nvSpPr>
        <p:spPr>
          <a:xfrm>
            <a:off x="2671369" y="2995450"/>
            <a:ext cx="401552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 dirty="0"/>
              <a:t>lecture d is compatible with classrooms 1 and 3</a:t>
            </a:r>
          </a:p>
        </p:txBody>
      </p:sp>
      <p:sp>
        <p:nvSpPr>
          <p:cNvPr id="318" name="1"/>
          <p:cNvSpPr txBox="1"/>
          <p:nvPr/>
        </p:nvSpPr>
        <p:spPr>
          <a:xfrm>
            <a:off x="2345579" y="5733058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1</a:t>
            </a:r>
          </a:p>
        </p:txBody>
      </p:sp>
      <p:grpSp>
        <p:nvGrpSpPr>
          <p:cNvPr id="321" name="Group"/>
          <p:cNvGrpSpPr/>
          <p:nvPr/>
        </p:nvGrpSpPr>
        <p:grpSpPr>
          <a:xfrm>
            <a:off x="2727523" y="5652889"/>
            <a:ext cx="1241227" cy="268289"/>
            <a:chOff x="0" y="0"/>
            <a:chExt cx="1765300" cy="381565"/>
          </a:xfrm>
        </p:grpSpPr>
        <p:sp>
          <p:nvSpPr>
            <p:cNvPr id="319" name="Rectangle"/>
            <p:cNvSpPr/>
            <p:nvPr/>
          </p:nvSpPr>
          <p:spPr>
            <a:xfrm>
              <a:off x="0" y="0"/>
              <a:ext cx="1765300" cy="381565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20" name="a"/>
            <p:cNvSpPr txBox="1"/>
            <p:nvPr/>
          </p:nvSpPr>
          <p:spPr>
            <a:xfrm>
              <a:off x="815129" y="42382"/>
              <a:ext cx="111713" cy="2770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a</a:t>
              </a:r>
            </a:p>
          </p:txBody>
        </p:sp>
      </p:grpSp>
      <p:sp>
        <p:nvSpPr>
          <p:cNvPr id="322" name="2"/>
          <p:cNvSpPr txBox="1"/>
          <p:nvPr/>
        </p:nvSpPr>
        <p:spPr>
          <a:xfrm>
            <a:off x="2345579" y="5294511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2</a:t>
            </a:r>
          </a:p>
        </p:txBody>
      </p:sp>
      <p:grpSp>
        <p:nvGrpSpPr>
          <p:cNvPr id="325" name="Group"/>
          <p:cNvGrpSpPr/>
          <p:nvPr/>
        </p:nvGrpSpPr>
        <p:grpSpPr>
          <a:xfrm>
            <a:off x="2730698" y="5243910"/>
            <a:ext cx="2911079" cy="267891"/>
            <a:chOff x="0" y="0"/>
            <a:chExt cx="4140200" cy="381000"/>
          </a:xfrm>
        </p:grpSpPr>
        <p:sp>
          <p:nvSpPr>
            <p:cNvPr id="323" name="Rectangle"/>
            <p:cNvSpPr/>
            <p:nvPr/>
          </p:nvSpPr>
          <p:spPr>
            <a:xfrm>
              <a:off x="0" y="0"/>
              <a:ext cx="4140200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24" name="b"/>
            <p:cNvSpPr txBox="1"/>
            <p:nvPr/>
          </p:nvSpPr>
          <p:spPr>
            <a:xfrm>
              <a:off x="2010906" y="53953"/>
              <a:ext cx="120832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b</a:t>
              </a:r>
            </a:p>
          </p:txBody>
        </p:sp>
      </p:grpSp>
      <p:sp>
        <p:nvSpPr>
          <p:cNvPr id="326" name="3"/>
          <p:cNvSpPr txBox="1"/>
          <p:nvPr/>
        </p:nvSpPr>
        <p:spPr>
          <a:xfrm>
            <a:off x="2345579" y="4856163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3</a:t>
            </a:r>
          </a:p>
        </p:txBody>
      </p:sp>
      <p:grpSp>
        <p:nvGrpSpPr>
          <p:cNvPr id="329" name="Group"/>
          <p:cNvGrpSpPr/>
          <p:nvPr/>
        </p:nvGrpSpPr>
        <p:grpSpPr>
          <a:xfrm>
            <a:off x="2729508" y="4842272"/>
            <a:ext cx="1258888" cy="267891"/>
            <a:chOff x="0" y="0"/>
            <a:chExt cx="1790418" cy="381000"/>
          </a:xfrm>
        </p:grpSpPr>
        <p:sp>
          <p:nvSpPr>
            <p:cNvPr id="327" name="Rectangle"/>
            <p:cNvSpPr/>
            <p:nvPr/>
          </p:nvSpPr>
          <p:spPr>
            <a:xfrm>
              <a:off x="0" y="0"/>
              <a:ext cx="1790418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28" name="c"/>
            <p:cNvSpPr txBox="1"/>
            <p:nvPr/>
          </p:nvSpPr>
          <p:spPr>
            <a:xfrm>
              <a:off x="832554" y="53953"/>
              <a:ext cx="98034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332" name="Group"/>
          <p:cNvGrpSpPr/>
          <p:nvPr/>
        </p:nvGrpSpPr>
        <p:grpSpPr>
          <a:xfrm>
            <a:off x="4383881" y="3395663"/>
            <a:ext cx="1246189" cy="267891"/>
            <a:chOff x="0" y="0"/>
            <a:chExt cx="1772356" cy="381000"/>
          </a:xfrm>
        </p:grpSpPr>
        <p:sp>
          <p:nvSpPr>
            <p:cNvPr id="330" name="Rectangle"/>
            <p:cNvSpPr/>
            <p:nvPr/>
          </p:nvSpPr>
          <p:spPr>
            <a:xfrm>
              <a:off x="0" y="0"/>
              <a:ext cx="1772356" cy="381000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31" name="d"/>
            <p:cNvSpPr txBox="1"/>
            <p:nvPr/>
          </p:nvSpPr>
          <p:spPr>
            <a:xfrm>
              <a:off x="816259" y="53953"/>
              <a:ext cx="120832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FFFFFF"/>
                  </a:solidFill>
                </a:defRPr>
              </a:lvl1pPr>
            </a:lstStyle>
            <a:p>
              <a:r>
                <a:rPr sz="1266"/>
                <a:t>d</a:t>
              </a:r>
            </a:p>
          </p:txBody>
        </p:sp>
      </p:grpSp>
      <p:pic>
        <p:nvPicPr>
          <p:cNvPr id="333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4775161"/>
            <a:ext cx="301822" cy="305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4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5209342"/>
            <a:ext cx="301822" cy="305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5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5643524"/>
            <a:ext cx="301822" cy="305071"/>
          </a:xfrm>
          <a:prstGeom prst="rect">
            <a:avLst/>
          </a:prstGeom>
          <a:ln w="12700">
            <a:miter lim="400000"/>
          </a:ln>
        </p:spPr>
      </p:pic>
      <p:sp>
        <p:nvSpPr>
          <p:cNvPr id="336" name="Line"/>
          <p:cNvSpPr/>
          <p:nvPr/>
        </p:nvSpPr>
        <p:spPr>
          <a:xfrm>
            <a:off x="2726928" y="6223992"/>
            <a:ext cx="6964363" cy="1588"/>
          </a:xfrm>
          <a:prstGeom prst="line">
            <a:avLst/>
          </a:prstGeom>
          <a:ln w="25400">
            <a:solidFill>
              <a:srgbClr val="8A8A8A"/>
            </a:solidFill>
            <a:miter lim="400000"/>
            <a:headEnd type="triangle" len="sm"/>
            <a:tailEnd type="stealth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BC97E218-E9B7-DD45-9306-A0A854D99B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2300" y="835668"/>
            <a:ext cx="3796859" cy="209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272138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0000 0.210938" pathEditMode="relative">
                                      <p:cBhvr>
                                        <p:cTn id="6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Earliest-start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42404"/>
            <a:ext cx="10515600" cy="917774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Earliest-start-time-first algorithm demo</a:t>
            </a:r>
          </a:p>
        </p:txBody>
      </p:sp>
      <p:grpSp>
        <p:nvGrpSpPr>
          <p:cNvPr id="359" name="Group"/>
          <p:cNvGrpSpPr/>
          <p:nvPr/>
        </p:nvGrpSpPr>
        <p:grpSpPr>
          <a:xfrm>
            <a:off x="2724150" y="3429199"/>
            <a:ext cx="6679407" cy="2794993"/>
            <a:chOff x="0" y="0"/>
            <a:chExt cx="9499600" cy="3975099"/>
          </a:xfrm>
        </p:grpSpPr>
        <p:sp>
          <p:nvSpPr>
            <p:cNvPr id="342" name="Line"/>
            <p:cNvSpPr/>
            <p:nvPr/>
          </p:nvSpPr>
          <p:spPr>
            <a:xfrm flipV="1">
              <a:off x="591889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43" name="Line"/>
            <p:cNvSpPr/>
            <p:nvPr/>
          </p:nvSpPr>
          <p:spPr>
            <a:xfrm flipV="1">
              <a:off x="0" y="19457"/>
              <a:ext cx="2259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44" name="Line"/>
            <p:cNvSpPr/>
            <p:nvPr/>
          </p:nvSpPr>
          <p:spPr>
            <a:xfrm flipV="1">
              <a:off x="178018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45" name="Line"/>
            <p:cNvSpPr/>
            <p:nvPr/>
          </p:nvSpPr>
          <p:spPr>
            <a:xfrm flipV="1">
              <a:off x="1186038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46" name="Line"/>
            <p:cNvSpPr/>
            <p:nvPr/>
          </p:nvSpPr>
          <p:spPr>
            <a:xfrm flipV="1">
              <a:off x="237207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47" name="Line"/>
            <p:cNvSpPr/>
            <p:nvPr/>
          </p:nvSpPr>
          <p:spPr>
            <a:xfrm flipV="1">
              <a:off x="4150003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48" name="Line"/>
            <p:cNvSpPr/>
            <p:nvPr/>
          </p:nvSpPr>
          <p:spPr>
            <a:xfrm flipV="1">
              <a:off x="355811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49" name="Line"/>
            <p:cNvSpPr/>
            <p:nvPr/>
          </p:nvSpPr>
          <p:spPr>
            <a:xfrm flipV="1">
              <a:off x="5336041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50" name="Line"/>
            <p:cNvSpPr/>
            <p:nvPr/>
          </p:nvSpPr>
          <p:spPr>
            <a:xfrm flipV="1">
              <a:off x="4744152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51" name="Line"/>
            <p:cNvSpPr/>
            <p:nvPr/>
          </p:nvSpPr>
          <p:spPr>
            <a:xfrm flipV="1">
              <a:off x="6524338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52" name="Line"/>
            <p:cNvSpPr/>
            <p:nvPr/>
          </p:nvSpPr>
          <p:spPr>
            <a:xfrm flipV="1">
              <a:off x="5930189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53" name="Line"/>
            <p:cNvSpPr/>
            <p:nvPr/>
          </p:nvSpPr>
          <p:spPr>
            <a:xfrm flipV="1">
              <a:off x="296622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54" name="Line"/>
            <p:cNvSpPr/>
            <p:nvPr/>
          </p:nvSpPr>
          <p:spPr>
            <a:xfrm flipV="1">
              <a:off x="7123005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55" name="Line"/>
            <p:cNvSpPr/>
            <p:nvPr/>
          </p:nvSpPr>
          <p:spPr>
            <a:xfrm flipV="1">
              <a:off x="8311302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56" name="Line"/>
            <p:cNvSpPr/>
            <p:nvPr/>
          </p:nvSpPr>
          <p:spPr>
            <a:xfrm flipV="1">
              <a:off x="7717154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57" name="Line"/>
            <p:cNvSpPr/>
            <p:nvPr/>
          </p:nvSpPr>
          <p:spPr>
            <a:xfrm flipV="1">
              <a:off x="890319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58" name="Line"/>
            <p:cNvSpPr/>
            <p:nvPr/>
          </p:nvSpPr>
          <p:spPr>
            <a:xfrm flipV="1">
              <a:off x="949734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360" name="time"/>
          <p:cNvSpPr txBox="1"/>
          <p:nvPr/>
        </p:nvSpPr>
        <p:spPr>
          <a:xfrm>
            <a:off x="9496624" y="6290270"/>
            <a:ext cx="669727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361" name="9"/>
          <p:cNvSpPr txBox="1"/>
          <p:nvPr/>
        </p:nvSpPr>
        <p:spPr>
          <a:xfrm>
            <a:off x="260724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</a:t>
            </a:r>
          </a:p>
        </p:txBody>
      </p:sp>
      <p:sp>
        <p:nvSpPr>
          <p:cNvPr id="362" name="9:30"/>
          <p:cNvSpPr txBox="1"/>
          <p:nvPr/>
        </p:nvSpPr>
        <p:spPr>
          <a:xfrm>
            <a:off x="2944415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9:30</a:t>
            </a:r>
          </a:p>
        </p:txBody>
      </p:sp>
      <p:sp>
        <p:nvSpPr>
          <p:cNvPr id="363" name="10"/>
          <p:cNvSpPr txBox="1"/>
          <p:nvPr/>
        </p:nvSpPr>
        <p:spPr>
          <a:xfrm>
            <a:off x="3401615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</a:t>
            </a:r>
          </a:p>
        </p:txBody>
      </p:sp>
      <p:sp>
        <p:nvSpPr>
          <p:cNvPr id="364" name="10:30"/>
          <p:cNvSpPr txBox="1"/>
          <p:nvPr/>
        </p:nvSpPr>
        <p:spPr>
          <a:xfrm>
            <a:off x="3776265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10:30</a:t>
            </a:r>
          </a:p>
        </p:txBody>
      </p:sp>
      <p:sp>
        <p:nvSpPr>
          <p:cNvPr id="365" name="11"/>
          <p:cNvSpPr txBox="1"/>
          <p:nvPr/>
        </p:nvSpPr>
        <p:spPr>
          <a:xfrm>
            <a:off x="4276328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</a:t>
            </a:r>
          </a:p>
        </p:txBody>
      </p:sp>
      <p:sp>
        <p:nvSpPr>
          <p:cNvPr id="366" name="11:30"/>
          <p:cNvSpPr txBox="1"/>
          <p:nvPr/>
        </p:nvSpPr>
        <p:spPr>
          <a:xfrm>
            <a:off x="4604940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11:30</a:t>
            </a:r>
          </a:p>
        </p:txBody>
      </p:sp>
      <p:sp>
        <p:nvSpPr>
          <p:cNvPr id="367" name="12"/>
          <p:cNvSpPr txBox="1"/>
          <p:nvPr/>
        </p:nvSpPr>
        <p:spPr>
          <a:xfrm>
            <a:off x="5108177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</a:t>
            </a:r>
          </a:p>
        </p:txBody>
      </p:sp>
      <p:sp>
        <p:nvSpPr>
          <p:cNvPr id="368" name="12:30"/>
          <p:cNvSpPr txBox="1"/>
          <p:nvPr/>
        </p:nvSpPr>
        <p:spPr>
          <a:xfrm>
            <a:off x="5426273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12:30</a:t>
            </a:r>
          </a:p>
        </p:txBody>
      </p:sp>
      <p:sp>
        <p:nvSpPr>
          <p:cNvPr id="369" name="1"/>
          <p:cNvSpPr txBox="1"/>
          <p:nvPr/>
        </p:nvSpPr>
        <p:spPr>
          <a:xfrm>
            <a:off x="594099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</a:t>
            </a:r>
          </a:p>
        </p:txBody>
      </p:sp>
      <p:sp>
        <p:nvSpPr>
          <p:cNvPr id="370" name="1:30"/>
          <p:cNvSpPr txBox="1"/>
          <p:nvPr/>
        </p:nvSpPr>
        <p:spPr>
          <a:xfrm>
            <a:off x="6283524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1:30</a:t>
            </a:r>
          </a:p>
        </p:txBody>
      </p:sp>
      <p:sp>
        <p:nvSpPr>
          <p:cNvPr id="371" name="2"/>
          <p:cNvSpPr txBox="1"/>
          <p:nvPr/>
        </p:nvSpPr>
        <p:spPr>
          <a:xfrm>
            <a:off x="6763324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</a:t>
            </a:r>
          </a:p>
        </p:txBody>
      </p:sp>
      <p:sp>
        <p:nvSpPr>
          <p:cNvPr id="372" name="2:30"/>
          <p:cNvSpPr txBox="1"/>
          <p:nvPr/>
        </p:nvSpPr>
        <p:spPr>
          <a:xfrm>
            <a:off x="7138590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2:30</a:t>
            </a:r>
          </a:p>
        </p:txBody>
      </p:sp>
      <p:sp>
        <p:nvSpPr>
          <p:cNvPr id="373" name="3"/>
          <p:cNvSpPr txBox="1"/>
          <p:nvPr/>
        </p:nvSpPr>
        <p:spPr>
          <a:xfrm>
            <a:off x="7607875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</a:t>
            </a:r>
          </a:p>
        </p:txBody>
      </p:sp>
      <p:sp>
        <p:nvSpPr>
          <p:cNvPr id="374" name="3:30"/>
          <p:cNvSpPr txBox="1"/>
          <p:nvPr/>
        </p:nvSpPr>
        <p:spPr>
          <a:xfrm>
            <a:off x="7952978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3:30</a:t>
            </a:r>
          </a:p>
        </p:txBody>
      </p:sp>
      <p:sp>
        <p:nvSpPr>
          <p:cNvPr id="375" name="4"/>
          <p:cNvSpPr txBox="1"/>
          <p:nvPr/>
        </p:nvSpPr>
        <p:spPr>
          <a:xfrm>
            <a:off x="8430199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</a:t>
            </a:r>
          </a:p>
        </p:txBody>
      </p:sp>
      <p:sp>
        <p:nvSpPr>
          <p:cNvPr id="376" name="4:30"/>
          <p:cNvSpPr txBox="1"/>
          <p:nvPr/>
        </p:nvSpPr>
        <p:spPr>
          <a:xfrm>
            <a:off x="8805466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4:30</a:t>
            </a:r>
          </a:p>
        </p:txBody>
      </p:sp>
      <p:sp>
        <p:nvSpPr>
          <p:cNvPr id="377" name="lecture e is compatible with classroom 1"/>
          <p:cNvSpPr txBox="1"/>
          <p:nvPr/>
        </p:nvSpPr>
        <p:spPr>
          <a:xfrm>
            <a:off x="2671369" y="2944008"/>
            <a:ext cx="3387146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 dirty="0"/>
              <a:t>lecture e is compatible with classroom 1</a:t>
            </a:r>
          </a:p>
        </p:txBody>
      </p:sp>
      <p:sp>
        <p:nvSpPr>
          <p:cNvPr id="378" name="1"/>
          <p:cNvSpPr txBox="1"/>
          <p:nvPr/>
        </p:nvSpPr>
        <p:spPr>
          <a:xfrm>
            <a:off x="2345579" y="5733058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1</a:t>
            </a:r>
          </a:p>
        </p:txBody>
      </p:sp>
      <p:grpSp>
        <p:nvGrpSpPr>
          <p:cNvPr id="381" name="Group"/>
          <p:cNvGrpSpPr/>
          <p:nvPr/>
        </p:nvGrpSpPr>
        <p:grpSpPr>
          <a:xfrm>
            <a:off x="2727523" y="5652889"/>
            <a:ext cx="1241227" cy="268289"/>
            <a:chOff x="0" y="0"/>
            <a:chExt cx="1765300" cy="381565"/>
          </a:xfrm>
        </p:grpSpPr>
        <p:sp>
          <p:nvSpPr>
            <p:cNvPr id="379" name="Rectangle"/>
            <p:cNvSpPr/>
            <p:nvPr/>
          </p:nvSpPr>
          <p:spPr>
            <a:xfrm>
              <a:off x="0" y="0"/>
              <a:ext cx="1765300" cy="381565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80" name="a"/>
            <p:cNvSpPr txBox="1"/>
            <p:nvPr/>
          </p:nvSpPr>
          <p:spPr>
            <a:xfrm>
              <a:off x="815129" y="42382"/>
              <a:ext cx="111713" cy="2770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a</a:t>
              </a:r>
            </a:p>
          </p:txBody>
        </p:sp>
      </p:grpSp>
      <p:sp>
        <p:nvSpPr>
          <p:cNvPr id="382" name="2"/>
          <p:cNvSpPr txBox="1"/>
          <p:nvPr/>
        </p:nvSpPr>
        <p:spPr>
          <a:xfrm>
            <a:off x="2345579" y="5294511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2</a:t>
            </a:r>
          </a:p>
        </p:txBody>
      </p:sp>
      <p:grpSp>
        <p:nvGrpSpPr>
          <p:cNvPr id="385" name="Group"/>
          <p:cNvGrpSpPr/>
          <p:nvPr/>
        </p:nvGrpSpPr>
        <p:grpSpPr>
          <a:xfrm>
            <a:off x="2730698" y="5243910"/>
            <a:ext cx="2911079" cy="267891"/>
            <a:chOff x="0" y="0"/>
            <a:chExt cx="4140200" cy="381000"/>
          </a:xfrm>
        </p:grpSpPr>
        <p:sp>
          <p:nvSpPr>
            <p:cNvPr id="383" name="Rectangle"/>
            <p:cNvSpPr/>
            <p:nvPr/>
          </p:nvSpPr>
          <p:spPr>
            <a:xfrm>
              <a:off x="0" y="0"/>
              <a:ext cx="4140200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84" name="b"/>
            <p:cNvSpPr txBox="1"/>
            <p:nvPr/>
          </p:nvSpPr>
          <p:spPr>
            <a:xfrm>
              <a:off x="2010906" y="53953"/>
              <a:ext cx="120832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b</a:t>
              </a:r>
            </a:p>
          </p:txBody>
        </p:sp>
      </p:grpSp>
      <p:sp>
        <p:nvSpPr>
          <p:cNvPr id="386" name="3"/>
          <p:cNvSpPr txBox="1"/>
          <p:nvPr/>
        </p:nvSpPr>
        <p:spPr>
          <a:xfrm>
            <a:off x="2345579" y="4856163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3</a:t>
            </a:r>
          </a:p>
        </p:txBody>
      </p:sp>
      <p:grpSp>
        <p:nvGrpSpPr>
          <p:cNvPr id="389" name="Group"/>
          <p:cNvGrpSpPr/>
          <p:nvPr/>
        </p:nvGrpSpPr>
        <p:grpSpPr>
          <a:xfrm>
            <a:off x="2729508" y="4842272"/>
            <a:ext cx="1258888" cy="267891"/>
            <a:chOff x="0" y="0"/>
            <a:chExt cx="1790418" cy="381000"/>
          </a:xfrm>
        </p:grpSpPr>
        <p:sp>
          <p:nvSpPr>
            <p:cNvPr id="387" name="Rectangle"/>
            <p:cNvSpPr/>
            <p:nvPr/>
          </p:nvSpPr>
          <p:spPr>
            <a:xfrm>
              <a:off x="0" y="0"/>
              <a:ext cx="1790418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88" name="c"/>
            <p:cNvSpPr txBox="1"/>
            <p:nvPr/>
          </p:nvSpPr>
          <p:spPr>
            <a:xfrm>
              <a:off x="832554" y="53953"/>
              <a:ext cx="98034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392" name="Group"/>
          <p:cNvGrpSpPr/>
          <p:nvPr/>
        </p:nvGrpSpPr>
        <p:grpSpPr>
          <a:xfrm>
            <a:off x="4392811" y="4842272"/>
            <a:ext cx="1246189" cy="267891"/>
            <a:chOff x="0" y="0"/>
            <a:chExt cx="1772356" cy="381000"/>
          </a:xfrm>
        </p:grpSpPr>
        <p:sp>
          <p:nvSpPr>
            <p:cNvPr id="390" name="Rectangle"/>
            <p:cNvSpPr/>
            <p:nvPr/>
          </p:nvSpPr>
          <p:spPr>
            <a:xfrm>
              <a:off x="0" y="0"/>
              <a:ext cx="1772356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391" name="d"/>
            <p:cNvSpPr txBox="1"/>
            <p:nvPr/>
          </p:nvSpPr>
          <p:spPr>
            <a:xfrm>
              <a:off x="816259" y="53953"/>
              <a:ext cx="120832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d</a:t>
              </a:r>
            </a:p>
          </p:txBody>
        </p:sp>
      </p:grpSp>
      <p:sp>
        <p:nvSpPr>
          <p:cNvPr id="393" name="e"/>
          <p:cNvSpPr/>
          <p:nvPr/>
        </p:nvSpPr>
        <p:spPr>
          <a:xfrm>
            <a:off x="4390430" y="3397448"/>
            <a:ext cx="2505075" cy="26789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marL="61411" marR="61411" defTabSz="457200">
              <a:lnSpc>
                <a:spcPct val="100000"/>
              </a:lnSpc>
              <a:buFont typeface="Helvetica"/>
              <a:defRPr sz="1800">
                <a:solidFill>
                  <a:srgbClr val="FFFFFF"/>
                </a:solidFill>
              </a:defRPr>
            </a:lvl1pPr>
          </a:lstStyle>
          <a:p>
            <a:r>
              <a:rPr sz="1266"/>
              <a:t>e</a:t>
            </a:r>
          </a:p>
        </p:txBody>
      </p:sp>
      <p:pic>
        <p:nvPicPr>
          <p:cNvPr id="394" name="meeting_icon.pdf" descr="meeting_icon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636" y="4775161"/>
            <a:ext cx="301822" cy="305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5" name="meeting_icon.pdf" descr="meeting_icon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636" y="5209342"/>
            <a:ext cx="301822" cy="305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6" name="meeting_icon.pdf" descr="meeting_icon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636" y="5643524"/>
            <a:ext cx="301822" cy="305071"/>
          </a:xfrm>
          <a:prstGeom prst="rect">
            <a:avLst/>
          </a:prstGeom>
          <a:ln w="12700">
            <a:miter lim="400000"/>
          </a:ln>
        </p:spPr>
      </p:pic>
      <p:sp>
        <p:nvSpPr>
          <p:cNvPr id="397" name="Line"/>
          <p:cNvSpPr/>
          <p:nvPr/>
        </p:nvSpPr>
        <p:spPr>
          <a:xfrm>
            <a:off x="2726928" y="6223992"/>
            <a:ext cx="6964363" cy="1588"/>
          </a:xfrm>
          <a:prstGeom prst="line">
            <a:avLst/>
          </a:prstGeom>
          <a:ln w="25400">
            <a:solidFill>
              <a:srgbClr val="8A8A8A"/>
            </a:solidFill>
            <a:miter lim="400000"/>
            <a:headEnd type="triangle" len="sm"/>
            <a:tailEnd type="stealth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436D4ED6-677D-9642-B4A7-B27DB23681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2300" y="835668"/>
            <a:ext cx="3796859" cy="209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6769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C 0.066609 0.000000 0.275412 0.166666 0.252669 0.249392 C 0.229745 0.332778 0.066609 0.321615 0.000000 0.321615" pathEditMode="relative">
                                      <p:cBhvr>
                                        <p:cTn id="6" dur="2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Earliest-start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26281"/>
            <a:ext cx="10515600" cy="791498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Earliest-start-time-first algorithm demo</a:t>
            </a:r>
          </a:p>
        </p:txBody>
      </p:sp>
      <p:grpSp>
        <p:nvGrpSpPr>
          <p:cNvPr id="420" name="Group"/>
          <p:cNvGrpSpPr/>
          <p:nvPr/>
        </p:nvGrpSpPr>
        <p:grpSpPr>
          <a:xfrm>
            <a:off x="2724150" y="3429199"/>
            <a:ext cx="6679407" cy="2794993"/>
            <a:chOff x="0" y="0"/>
            <a:chExt cx="9499600" cy="3975099"/>
          </a:xfrm>
        </p:grpSpPr>
        <p:sp>
          <p:nvSpPr>
            <p:cNvPr id="403" name="Line"/>
            <p:cNvSpPr/>
            <p:nvPr/>
          </p:nvSpPr>
          <p:spPr>
            <a:xfrm flipV="1">
              <a:off x="591889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04" name="Line"/>
            <p:cNvSpPr/>
            <p:nvPr/>
          </p:nvSpPr>
          <p:spPr>
            <a:xfrm flipV="1">
              <a:off x="0" y="19457"/>
              <a:ext cx="2259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05" name="Line"/>
            <p:cNvSpPr/>
            <p:nvPr/>
          </p:nvSpPr>
          <p:spPr>
            <a:xfrm flipV="1">
              <a:off x="178018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06" name="Line"/>
            <p:cNvSpPr/>
            <p:nvPr/>
          </p:nvSpPr>
          <p:spPr>
            <a:xfrm flipV="1">
              <a:off x="1186038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07" name="Line"/>
            <p:cNvSpPr/>
            <p:nvPr/>
          </p:nvSpPr>
          <p:spPr>
            <a:xfrm flipV="1">
              <a:off x="237207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08" name="Line"/>
            <p:cNvSpPr/>
            <p:nvPr/>
          </p:nvSpPr>
          <p:spPr>
            <a:xfrm flipV="1">
              <a:off x="4150003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09" name="Line"/>
            <p:cNvSpPr/>
            <p:nvPr/>
          </p:nvSpPr>
          <p:spPr>
            <a:xfrm flipV="1">
              <a:off x="355811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10" name="Line"/>
            <p:cNvSpPr/>
            <p:nvPr/>
          </p:nvSpPr>
          <p:spPr>
            <a:xfrm flipV="1">
              <a:off x="5336041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11" name="Line"/>
            <p:cNvSpPr/>
            <p:nvPr/>
          </p:nvSpPr>
          <p:spPr>
            <a:xfrm flipV="1">
              <a:off x="4744152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12" name="Line"/>
            <p:cNvSpPr/>
            <p:nvPr/>
          </p:nvSpPr>
          <p:spPr>
            <a:xfrm flipV="1">
              <a:off x="6524338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13" name="Line"/>
            <p:cNvSpPr/>
            <p:nvPr/>
          </p:nvSpPr>
          <p:spPr>
            <a:xfrm flipV="1">
              <a:off x="5930189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14" name="Line"/>
            <p:cNvSpPr/>
            <p:nvPr/>
          </p:nvSpPr>
          <p:spPr>
            <a:xfrm flipV="1">
              <a:off x="296622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15" name="Line"/>
            <p:cNvSpPr/>
            <p:nvPr/>
          </p:nvSpPr>
          <p:spPr>
            <a:xfrm flipV="1">
              <a:off x="7123005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16" name="Line"/>
            <p:cNvSpPr/>
            <p:nvPr/>
          </p:nvSpPr>
          <p:spPr>
            <a:xfrm flipV="1">
              <a:off x="8311302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17" name="Line"/>
            <p:cNvSpPr/>
            <p:nvPr/>
          </p:nvSpPr>
          <p:spPr>
            <a:xfrm flipV="1">
              <a:off x="7717154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18" name="Line"/>
            <p:cNvSpPr/>
            <p:nvPr/>
          </p:nvSpPr>
          <p:spPr>
            <a:xfrm flipV="1">
              <a:off x="890319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19" name="Line"/>
            <p:cNvSpPr/>
            <p:nvPr/>
          </p:nvSpPr>
          <p:spPr>
            <a:xfrm flipV="1">
              <a:off x="949734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421" name="time"/>
          <p:cNvSpPr txBox="1"/>
          <p:nvPr/>
        </p:nvSpPr>
        <p:spPr>
          <a:xfrm>
            <a:off x="9496624" y="6290270"/>
            <a:ext cx="669727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422" name="9"/>
          <p:cNvSpPr txBox="1"/>
          <p:nvPr/>
        </p:nvSpPr>
        <p:spPr>
          <a:xfrm>
            <a:off x="260724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</a:t>
            </a:r>
          </a:p>
        </p:txBody>
      </p:sp>
      <p:sp>
        <p:nvSpPr>
          <p:cNvPr id="423" name="9:30"/>
          <p:cNvSpPr txBox="1"/>
          <p:nvPr/>
        </p:nvSpPr>
        <p:spPr>
          <a:xfrm>
            <a:off x="2944415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9:30</a:t>
            </a:r>
          </a:p>
        </p:txBody>
      </p:sp>
      <p:sp>
        <p:nvSpPr>
          <p:cNvPr id="424" name="10"/>
          <p:cNvSpPr txBox="1"/>
          <p:nvPr/>
        </p:nvSpPr>
        <p:spPr>
          <a:xfrm>
            <a:off x="3401615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</a:t>
            </a:r>
          </a:p>
        </p:txBody>
      </p:sp>
      <p:sp>
        <p:nvSpPr>
          <p:cNvPr id="425" name="10:30"/>
          <p:cNvSpPr txBox="1"/>
          <p:nvPr/>
        </p:nvSpPr>
        <p:spPr>
          <a:xfrm>
            <a:off x="3776265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10:30</a:t>
            </a:r>
          </a:p>
        </p:txBody>
      </p:sp>
      <p:sp>
        <p:nvSpPr>
          <p:cNvPr id="426" name="11"/>
          <p:cNvSpPr txBox="1"/>
          <p:nvPr/>
        </p:nvSpPr>
        <p:spPr>
          <a:xfrm>
            <a:off x="4276328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</a:t>
            </a:r>
          </a:p>
        </p:txBody>
      </p:sp>
      <p:sp>
        <p:nvSpPr>
          <p:cNvPr id="427" name="11:30"/>
          <p:cNvSpPr txBox="1"/>
          <p:nvPr/>
        </p:nvSpPr>
        <p:spPr>
          <a:xfrm>
            <a:off x="4604940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11:30</a:t>
            </a:r>
          </a:p>
        </p:txBody>
      </p:sp>
      <p:sp>
        <p:nvSpPr>
          <p:cNvPr id="428" name="12"/>
          <p:cNvSpPr txBox="1"/>
          <p:nvPr/>
        </p:nvSpPr>
        <p:spPr>
          <a:xfrm>
            <a:off x="5108177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</a:t>
            </a:r>
          </a:p>
        </p:txBody>
      </p:sp>
      <p:sp>
        <p:nvSpPr>
          <p:cNvPr id="429" name="12:30"/>
          <p:cNvSpPr txBox="1"/>
          <p:nvPr/>
        </p:nvSpPr>
        <p:spPr>
          <a:xfrm>
            <a:off x="5426273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12:30</a:t>
            </a:r>
          </a:p>
        </p:txBody>
      </p:sp>
      <p:sp>
        <p:nvSpPr>
          <p:cNvPr id="430" name="1"/>
          <p:cNvSpPr txBox="1"/>
          <p:nvPr/>
        </p:nvSpPr>
        <p:spPr>
          <a:xfrm>
            <a:off x="594099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</a:t>
            </a:r>
          </a:p>
        </p:txBody>
      </p:sp>
      <p:sp>
        <p:nvSpPr>
          <p:cNvPr id="431" name="1:30"/>
          <p:cNvSpPr txBox="1"/>
          <p:nvPr/>
        </p:nvSpPr>
        <p:spPr>
          <a:xfrm>
            <a:off x="6283524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1:30</a:t>
            </a:r>
          </a:p>
        </p:txBody>
      </p:sp>
      <p:sp>
        <p:nvSpPr>
          <p:cNvPr id="432" name="2"/>
          <p:cNvSpPr txBox="1"/>
          <p:nvPr/>
        </p:nvSpPr>
        <p:spPr>
          <a:xfrm>
            <a:off x="6763324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</a:t>
            </a:r>
          </a:p>
        </p:txBody>
      </p:sp>
      <p:sp>
        <p:nvSpPr>
          <p:cNvPr id="433" name="2:30"/>
          <p:cNvSpPr txBox="1"/>
          <p:nvPr/>
        </p:nvSpPr>
        <p:spPr>
          <a:xfrm>
            <a:off x="7138590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2:30</a:t>
            </a:r>
          </a:p>
        </p:txBody>
      </p:sp>
      <p:sp>
        <p:nvSpPr>
          <p:cNvPr id="434" name="3"/>
          <p:cNvSpPr txBox="1"/>
          <p:nvPr/>
        </p:nvSpPr>
        <p:spPr>
          <a:xfrm>
            <a:off x="7607875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</a:t>
            </a:r>
          </a:p>
        </p:txBody>
      </p:sp>
      <p:sp>
        <p:nvSpPr>
          <p:cNvPr id="435" name="3:30"/>
          <p:cNvSpPr txBox="1"/>
          <p:nvPr/>
        </p:nvSpPr>
        <p:spPr>
          <a:xfrm>
            <a:off x="7952978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3:30</a:t>
            </a:r>
          </a:p>
        </p:txBody>
      </p:sp>
      <p:sp>
        <p:nvSpPr>
          <p:cNvPr id="436" name="4"/>
          <p:cNvSpPr txBox="1"/>
          <p:nvPr/>
        </p:nvSpPr>
        <p:spPr>
          <a:xfrm>
            <a:off x="8430199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</a:t>
            </a:r>
          </a:p>
        </p:txBody>
      </p:sp>
      <p:sp>
        <p:nvSpPr>
          <p:cNvPr id="437" name="4:30"/>
          <p:cNvSpPr txBox="1"/>
          <p:nvPr/>
        </p:nvSpPr>
        <p:spPr>
          <a:xfrm>
            <a:off x="8805466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4:30</a:t>
            </a:r>
          </a:p>
        </p:txBody>
      </p:sp>
      <p:sp>
        <p:nvSpPr>
          <p:cNvPr id="438" name="lecture f is compatible with classroom 2 and 3"/>
          <p:cNvSpPr txBox="1"/>
          <p:nvPr/>
        </p:nvSpPr>
        <p:spPr>
          <a:xfrm>
            <a:off x="2607249" y="2945269"/>
            <a:ext cx="3884077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 dirty="0"/>
              <a:t>lecture f is compatible with classroom 2 and 3</a:t>
            </a:r>
          </a:p>
        </p:txBody>
      </p:sp>
      <p:sp>
        <p:nvSpPr>
          <p:cNvPr id="439" name="1"/>
          <p:cNvSpPr txBox="1"/>
          <p:nvPr/>
        </p:nvSpPr>
        <p:spPr>
          <a:xfrm>
            <a:off x="2345579" y="5733058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1</a:t>
            </a:r>
          </a:p>
        </p:txBody>
      </p:sp>
      <p:grpSp>
        <p:nvGrpSpPr>
          <p:cNvPr id="442" name="Group"/>
          <p:cNvGrpSpPr/>
          <p:nvPr/>
        </p:nvGrpSpPr>
        <p:grpSpPr>
          <a:xfrm>
            <a:off x="2727523" y="5652889"/>
            <a:ext cx="1241227" cy="268289"/>
            <a:chOff x="0" y="0"/>
            <a:chExt cx="1765300" cy="381565"/>
          </a:xfrm>
        </p:grpSpPr>
        <p:sp>
          <p:nvSpPr>
            <p:cNvPr id="440" name="Rectangle"/>
            <p:cNvSpPr/>
            <p:nvPr/>
          </p:nvSpPr>
          <p:spPr>
            <a:xfrm>
              <a:off x="0" y="0"/>
              <a:ext cx="1765300" cy="381565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441" name="a"/>
            <p:cNvSpPr txBox="1"/>
            <p:nvPr/>
          </p:nvSpPr>
          <p:spPr>
            <a:xfrm>
              <a:off x="815129" y="42382"/>
              <a:ext cx="111713" cy="2770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a</a:t>
              </a:r>
            </a:p>
          </p:txBody>
        </p:sp>
      </p:grpSp>
      <p:sp>
        <p:nvSpPr>
          <p:cNvPr id="443" name="2"/>
          <p:cNvSpPr txBox="1"/>
          <p:nvPr/>
        </p:nvSpPr>
        <p:spPr>
          <a:xfrm>
            <a:off x="2345579" y="5294511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2</a:t>
            </a:r>
          </a:p>
        </p:txBody>
      </p:sp>
      <p:grpSp>
        <p:nvGrpSpPr>
          <p:cNvPr id="446" name="Group"/>
          <p:cNvGrpSpPr/>
          <p:nvPr/>
        </p:nvGrpSpPr>
        <p:grpSpPr>
          <a:xfrm>
            <a:off x="2730698" y="5243910"/>
            <a:ext cx="2911079" cy="267891"/>
            <a:chOff x="0" y="0"/>
            <a:chExt cx="4140200" cy="381000"/>
          </a:xfrm>
        </p:grpSpPr>
        <p:sp>
          <p:nvSpPr>
            <p:cNvPr id="444" name="Rectangle"/>
            <p:cNvSpPr/>
            <p:nvPr/>
          </p:nvSpPr>
          <p:spPr>
            <a:xfrm>
              <a:off x="0" y="0"/>
              <a:ext cx="4140200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445" name="b"/>
            <p:cNvSpPr txBox="1"/>
            <p:nvPr/>
          </p:nvSpPr>
          <p:spPr>
            <a:xfrm>
              <a:off x="2010906" y="53953"/>
              <a:ext cx="120832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b</a:t>
              </a:r>
            </a:p>
          </p:txBody>
        </p:sp>
      </p:grpSp>
      <p:sp>
        <p:nvSpPr>
          <p:cNvPr id="447" name="3"/>
          <p:cNvSpPr txBox="1"/>
          <p:nvPr/>
        </p:nvSpPr>
        <p:spPr>
          <a:xfrm>
            <a:off x="2345579" y="4856163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3</a:t>
            </a:r>
          </a:p>
        </p:txBody>
      </p:sp>
      <p:grpSp>
        <p:nvGrpSpPr>
          <p:cNvPr id="450" name="Group"/>
          <p:cNvGrpSpPr/>
          <p:nvPr/>
        </p:nvGrpSpPr>
        <p:grpSpPr>
          <a:xfrm>
            <a:off x="2729508" y="4842272"/>
            <a:ext cx="1258888" cy="267891"/>
            <a:chOff x="0" y="0"/>
            <a:chExt cx="1790418" cy="381000"/>
          </a:xfrm>
        </p:grpSpPr>
        <p:sp>
          <p:nvSpPr>
            <p:cNvPr id="448" name="Rectangle"/>
            <p:cNvSpPr/>
            <p:nvPr/>
          </p:nvSpPr>
          <p:spPr>
            <a:xfrm>
              <a:off x="0" y="0"/>
              <a:ext cx="1790418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449" name="c"/>
            <p:cNvSpPr txBox="1"/>
            <p:nvPr/>
          </p:nvSpPr>
          <p:spPr>
            <a:xfrm>
              <a:off x="832554" y="53953"/>
              <a:ext cx="98034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453" name="Group"/>
          <p:cNvGrpSpPr/>
          <p:nvPr/>
        </p:nvGrpSpPr>
        <p:grpSpPr>
          <a:xfrm>
            <a:off x="4392811" y="4842272"/>
            <a:ext cx="1246189" cy="267891"/>
            <a:chOff x="0" y="0"/>
            <a:chExt cx="1772356" cy="381000"/>
          </a:xfrm>
        </p:grpSpPr>
        <p:sp>
          <p:nvSpPr>
            <p:cNvPr id="451" name="Rectangle"/>
            <p:cNvSpPr/>
            <p:nvPr/>
          </p:nvSpPr>
          <p:spPr>
            <a:xfrm>
              <a:off x="0" y="0"/>
              <a:ext cx="1772356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452" name="d"/>
            <p:cNvSpPr txBox="1"/>
            <p:nvPr/>
          </p:nvSpPr>
          <p:spPr>
            <a:xfrm>
              <a:off x="816259" y="53953"/>
              <a:ext cx="120832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d</a:t>
              </a:r>
            </a:p>
          </p:txBody>
        </p:sp>
      </p:grpSp>
      <p:grpSp>
        <p:nvGrpSpPr>
          <p:cNvPr id="456" name="Group"/>
          <p:cNvGrpSpPr/>
          <p:nvPr/>
        </p:nvGrpSpPr>
        <p:grpSpPr>
          <a:xfrm>
            <a:off x="4390430" y="5656659"/>
            <a:ext cx="2505076" cy="267891"/>
            <a:chOff x="0" y="0"/>
            <a:chExt cx="3562774" cy="381000"/>
          </a:xfrm>
        </p:grpSpPr>
        <p:sp>
          <p:nvSpPr>
            <p:cNvPr id="454" name="Rectangle"/>
            <p:cNvSpPr/>
            <p:nvPr/>
          </p:nvSpPr>
          <p:spPr>
            <a:xfrm>
              <a:off x="0" y="0"/>
              <a:ext cx="3562774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455" name="e"/>
            <p:cNvSpPr txBox="1"/>
            <p:nvPr/>
          </p:nvSpPr>
          <p:spPr>
            <a:xfrm>
              <a:off x="1716265" y="53953"/>
              <a:ext cx="113991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e</a:t>
              </a:r>
            </a:p>
          </p:txBody>
        </p:sp>
      </p:grpSp>
      <p:grpSp>
        <p:nvGrpSpPr>
          <p:cNvPr id="459" name="Group"/>
          <p:cNvGrpSpPr/>
          <p:nvPr/>
        </p:nvGrpSpPr>
        <p:grpSpPr>
          <a:xfrm>
            <a:off x="6067028" y="3390900"/>
            <a:ext cx="1246189" cy="267891"/>
            <a:chOff x="0" y="0"/>
            <a:chExt cx="1772356" cy="381000"/>
          </a:xfrm>
        </p:grpSpPr>
        <p:sp>
          <p:nvSpPr>
            <p:cNvPr id="457" name="Rectangle"/>
            <p:cNvSpPr/>
            <p:nvPr/>
          </p:nvSpPr>
          <p:spPr>
            <a:xfrm>
              <a:off x="0" y="0"/>
              <a:ext cx="1772356" cy="381000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458" name="f"/>
            <p:cNvSpPr txBox="1"/>
            <p:nvPr/>
          </p:nvSpPr>
          <p:spPr>
            <a:xfrm>
              <a:off x="822677" y="53953"/>
              <a:ext cx="70676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FFFFFF"/>
                  </a:solidFill>
                </a:defRPr>
              </a:lvl1pPr>
            </a:lstStyle>
            <a:p>
              <a:r>
                <a:rPr sz="1266"/>
                <a:t>f</a:t>
              </a:r>
            </a:p>
          </p:txBody>
        </p:sp>
      </p:grpSp>
      <p:pic>
        <p:nvPicPr>
          <p:cNvPr id="460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4775161"/>
            <a:ext cx="301822" cy="305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1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5209342"/>
            <a:ext cx="301822" cy="305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2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5643524"/>
            <a:ext cx="301822" cy="305071"/>
          </a:xfrm>
          <a:prstGeom prst="rect">
            <a:avLst/>
          </a:prstGeom>
          <a:ln w="12700">
            <a:miter lim="400000"/>
          </a:ln>
        </p:spPr>
      </p:pic>
      <p:sp>
        <p:nvSpPr>
          <p:cNvPr id="463" name="Line"/>
          <p:cNvSpPr/>
          <p:nvPr/>
        </p:nvSpPr>
        <p:spPr>
          <a:xfrm>
            <a:off x="2726928" y="6223992"/>
            <a:ext cx="6964363" cy="1588"/>
          </a:xfrm>
          <a:prstGeom prst="line">
            <a:avLst/>
          </a:prstGeom>
          <a:ln w="25400">
            <a:solidFill>
              <a:srgbClr val="8A8A8A"/>
            </a:solidFill>
            <a:miter lim="400000"/>
            <a:headEnd type="triangle" len="sm"/>
            <a:tailEnd type="stealth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944CD8A0-9B9D-9B47-B0E3-42B40C3B2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2300" y="835668"/>
            <a:ext cx="3796859" cy="209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99249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0000 0.205729" pathEditMode="relative">
                                      <p:cBhvr>
                                        <p:cTn id="6" dur="10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Earliest-start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26798"/>
            <a:ext cx="10515600" cy="795338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Earliest-start-time-first algorithm demo</a:t>
            </a:r>
          </a:p>
        </p:txBody>
      </p:sp>
      <p:grpSp>
        <p:nvGrpSpPr>
          <p:cNvPr id="486" name="Group"/>
          <p:cNvGrpSpPr/>
          <p:nvPr/>
        </p:nvGrpSpPr>
        <p:grpSpPr>
          <a:xfrm>
            <a:off x="2724150" y="3429199"/>
            <a:ext cx="6679407" cy="2794993"/>
            <a:chOff x="0" y="0"/>
            <a:chExt cx="9499600" cy="3975099"/>
          </a:xfrm>
        </p:grpSpPr>
        <p:sp>
          <p:nvSpPr>
            <p:cNvPr id="469" name="Line"/>
            <p:cNvSpPr/>
            <p:nvPr/>
          </p:nvSpPr>
          <p:spPr>
            <a:xfrm flipV="1">
              <a:off x="591889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70" name="Line"/>
            <p:cNvSpPr/>
            <p:nvPr/>
          </p:nvSpPr>
          <p:spPr>
            <a:xfrm flipV="1">
              <a:off x="0" y="19457"/>
              <a:ext cx="2259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71" name="Line"/>
            <p:cNvSpPr/>
            <p:nvPr/>
          </p:nvSpPr>
          <p:spPr>
            <a:xfrm flipV="1">
              <a:off x="178018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72" name="Line"/>
            <p:cNvSpPr/>
            <p:nvPr/>
          </p:nvSpPr>
          <p:spPr>
            <a:xfrm flipV="1">
              <a:off x="1186038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73" name="Line"/>
            <p:cNvSpPr/>
            <p:nvPr/>
          </p:nvSpPr>
          <p:spPr>
            <a:xfrm flipV="1">
              <a:off x="237207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74" name="Line"/>
            <p:cNvSpPr/>
            <p:nvPr/>
          </p:nvSpPr>
          <p:spPr>
            <a:xfrm flipV="1">
              <a:off x="4150003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75" name="Line"/>
            <p:cNvSpPr/>
            <p:nvPr/>
          </p:nvSpPr>
          <p:spPr>
            <a:xfrm flipV="1">
              <a:off x="355811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76" name="Line"/>
            <p:cNvSpPr/>
            <p:nvPr/>
          </p:nvSpPr>
          <p:spPr>
            <a:xfrm flipV="1">
              <a:off x="5336041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77" name="Line"/>
            <p:cNvSpPr/>
            <p:nvPr/>
          </p:nvSpPr>
          <p:spPr>
            <a:xfrm flipV="1">
              <a:off x="4744152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78" name="Line"/>
            <p:cNvSpPr/>
            <p:nvPr/>
          </p:nvSpPr>
          <p:spPr>
            <a:xfrm flipV="1">
              <a:off x="6524338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79" name="Line"/>
            <p:cNvSpPr/>
            <p:nvPr/>
          </p:nvSpPr>
          <p:spPr>
            <a:xfrm flipV="1">
              <a:off x="5930189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80" name="Line"/>
            <p:cNvSpPr/>
            <p:nvPr/>
          </p:nvSpPr>
          <p:spPr>
            <a:xfrm flipV="1">
              <a:off x="296622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81" name="Line"/>
            <p:cNvSpPr/>
            <p:nvPr/>
          </p:nvSpPr>
          <p:spPr>
            <a:xfrm flipV="1">
              <a:off x="7123005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82" name="Line"/>
            <p:cNvSpPr/>
            <p:nvPr/>
          </p:nvSpPr>
          <p:spPr>
            <a:xfrm flipV="1">
              <a:off x="8311302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83" name="Line"/>
            <p:cNvSpPr/>
            <p:nvPr/>
          </p:nvSpPr>
          <p:spPr>
            <a:xfrm flipV="1">
              <a:off x="7717154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84" name="Line"/>
            <p:cNvSpPr/>
            <p:nvPr/>
          </p:nvSpPr>
          <p:spPr>
            <a:xfrm flipV="1">
              <a:off x="890319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85" name="Line"/>
            <p:cNvSpPr/>
            <p:nvPr/>
          </p:nvSpPr>
          <p:spPr>
            <a:xfrm flipV="1">
              <a:off x="949734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487" name="time"/>
          <p:cNvSpPr txBox="1"/>
          <p:nvPr/>
        </p:nvSpPr>
        <p:spPr>
          <a:xfrm>
            <a:off x="9496624" y="6290270"/>
            <a:ext cx="669727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488" name="9"/>
          <p:cNvSpPr txBox="1"/>
          <p:nvPr/>
        </p:nvSpPr>
        <p:spPr>
          <a:xfrm>
            <a:off x="260724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</a:t>
            </a:r>
          </a:p>
        </p:txBody>
      </p:sp>
      <p:sp>
        <p:nvSpPr>
          <p:cNvPr id="489" name="9:30"/>
          <p:cNvSpPr txBox="1"/>
          <p:nvPr/>
        </p:nvSpPr>
        <p:spPr>
          <a:xfrm>
            <a:off x="2944415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9:30</a:t>
            </a:r>
          </a:p>
        </p:txBody>
      </p:sp>
      <p:sp>
        <p:nvSpPr>
          <p:cNvPr id="490" name="10"/>
          <p:cNvSpPr txBox="1"/>
          <p:nvPr/>
        </p:nvSpPr>
        <p:spPr>
          <a:xfrm>
            <a:off x="3401615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</a:t>
            </a:r>
          </a:p>
        </p:txBody>
      </p:sp>
      <p:sp>
        <p:nvSpPr>
          <p:cNvPr id="491" name="10:30"/>
          <p:cNvSpPr txBox="1"/>
          <p:nvPr/>
        </p:nvSpPr>
        <p:spPr>
          <a:xfrm>
            <a:off x="3776265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10:30</a:t>
            </a:r>
          </a:p>
        </p:txBody>
      </p:sp>
      <p:sp>
        <p:nvSpPr>
          <p:cNvPr id="492" name="11"/>
          <p:cNvSpPr txBox="1"/>
          <p:nvPr/>
        </p:nvSpPr>
        <p:spPr>
          <a:xfrm>
            <a:off x="4276328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</a:t>
            </a:r>
          </a:p>
        </p:txBody>
      </p:sp>
      <p:sp>
        <p:nvSpPr>
          <p:cNvPr id="493" name="11:30"/>
          <p:cNvSpPr txBox="1"/>
          <p:nvPr/>
        </p:nvSpPr>
        <p:spPr>
          <a:xfrm>
            <a:off x="4604940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11:30</a:t>
            </a:r>
          </a:p>
        </p:txBody>
      </p:sp>
      <p:sp>
        <p:nvSpPr>
          <p:cNvPr id="494" name="12"/>
          <p:cNvSpPr txBox="1"/>
          <p:nvPr/>
        </p:nvSpPr>
        <p:spPr>
          <a:xfrm>
            <a:off x="5108177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</a:t>
            </a:r>
          </a:p>
        </p:txBody>
      </p:sp>
      <p:sp>
        <p:nvSpPr>
          <p:cNvPr id="495" name="12:30"/>
          <p:cNvSpPr txBox="1"/>
          <p:nvPr/>
        </p:nvSpPr>
        <p:spPr>
          <a:xfrm>
            <a:off x="5426273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12:30</a:t>
            </a:r>
          </a:p>
        </p:txBody>
      </p:sp>
      <p:sp>
        <p:nvSpPr>
          <p:cNvPr id="496" name="1"/>
          <p:cNvSpPr txBox="1"/>
          <p:nvPr/>
        </p:nvSpPr>
        <p:spPr>
          <a:xfrm>
            <a:off x="594099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</a:t>
            </a:r>
          </a:p>
        </p:txBody>
      </p:sp>
      <p:sp>
        <p:nvSpPr>
          <p:cNvPr id="497" name="1:30"/>
          <p:cNvSpPr txBox="1"/>
          <p:nvPr/>
        </p:nvSpPr>
        <p:spPr>
          <a:xfrm>
            <a:off x="6283524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1:30</a:t>
            </a:r>
          </a:p>
        </p:txBody>
      </p:sp>
      <p:sp>
        <p:nvSpPr>
          <p:cNvPr id="498" name="2"/>
          <p:cNvSpPr txBox="1"/>
          <p:nvPr/>
        </p:nvSpPr>
        <p:spPr>
          <a:xfrm>
            <a:off x="6763324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</a:t>
            </a:r>
          </a:p>
        </p:txBody>
      </p:sp>
      <p:sp>
        <p:nvSpPr>
          <p:cNvPr id="499" name="2:30"/>
          <p:cNvSpPr txBox="1"/>
          <p:nvPr/>
        </p:nvSpPr>
        <p:spPr>
          <a:xfrm>
            <a:off x="7138590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2:30</a:t>
            </a:r>
          </a:p>
        </p:txBody>
      </p:sp>
      <p:sp>
        <p:nvSpPr>
          <p:cNvPr id="500" name="3"/>
          <p:cNvSpPr txBox="1"/>
          <p:nvPr/>
        </p:nvSpPr>
        <p:spPr>
          <a:xfrm>
            <a:off x="7607875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</a:t>
            </a:r>
          </a:p>
        </p:txBody>
      </p:sp>
      <p:sp>
        <p:nvSpPr>
          <p:cNvPr id="501" name="3:30"/>
          <p:cNvSpPr txBox="1"/>
          <p:nvPr/>
        </p:nvSpPr>
        <p:spPr>
          <a:xfrm>
            <a:off x="7952978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3:30</a:t>
            </a:r>
          </a:p>
        </p:txBody>
      </p:sp>
      <p:sp>
        <p:nvSpPr>
          <p:cNvPr id="502" name="4"/>
          <p:cNvSpPr txBox="1"/>
          <p:nvPr/>
        </p:nvSpPr>
        <p:spPr>
          <a:xfrm>
            <a:off x="8430199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</a:t>
            </a:r>
          </a:p>
        </p:txBody>
      </p:sp>
      <p:sp>
        <p:nvSpPr>
          <p:cNvPr id="503" name="4:30"/>
          <p:cNvSpPr txBox="1"/>
          <p:nvPr/>
        </p:nvSpPr>
        <p:spPr>
          <a:xfrm>
            <a:off x="8805466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4:30</a:t>
            </a:r>
          </a:p>
        </p:txBody>
      </p:sp>
      <p:sp>
        <p:nvSpPr>
          <p:cNvPr id="504" name="lecture g is compatible with classroom 2"/>
          <p:cNvSpPr txBox="1"/>
          <p:nvPr/>
        </p:nvSpPr>
        <p:spPr>
          <a:xfrm>
            <a:off x="2633283" y="2873744"/>
            <a:ext cx="339997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 dirty="0"/>
              <a:t>lecture g is compatible with classroom 2</a:t>
            </a:r>
          </a:p>
        </p:txBody>
      </p:sp>
      <p:sp>
        <p:nvSpPr>
          <p:cNvPr id="505" name="1"/>
          <p:cNvSpPr txBox="1"/>
          <p:nvPr/>
        </p:nvSpPr>
        <p:spPr>
          <a:xfrm>
            <a:off x="2345579" y="5733058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1</a:t>
            </a:r>
          </a:p>
        </p:txBody>
      </p:sp>
      <p:grpSp>
        <p:nvGrpSpPr>
          <p:cNvPr id="508" name="Group"/>
          <p:cNvGrpSpPr/>
          <p:nvPr/>
        </p:nvGrpSpPr>
        <p:grpSpPr>
          <a:xfrm>
            <a:off x="2727523" y="5652889"/>
            <a:ext cx="1241227" cy="268289"/>
            <a:chOff x="0" y="0"/>
            <a:chExt cx="1765300" cy="381565"/>
          </a:xfrm>
        </p:grpSpPr>
        <p:sp>
          <p:nvSpPr>
            <p:cNvPr id="506" name="Rectangle"/>
            <p:cNvSpPr/>
            <p:nvPr/>
          </p:nvSpPr>
          <p:spPr>
            <a:xfrm>
              <a:off x="0" y="0"/>
              <a:ext cx="1765300" cy="381565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07" name="a"/>
            <p:cNvSpPr txBox="1"/>
            <p:nvPr/>
          </p:nvSpPr>
          <p:spPr>
            <a:xfrm>
              <a:off x="815129" y="42382"/>
              <a:ext cx="111713" cy="2770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a</a:t>
              </a:r>
            </a:p>
          </p:txBody>
        </p:sp>
      </p:grpSp>
      <p:sp>
        <p:nvSpPr>
          <p:cNvPr id="509" name="2"/>
          <p:cNvSpPr txBox="1"/>
          <p:nvPr/>
        </p:nvSpPr>
        <p:spPr>
          <a:xfrm>
            <a:off x="2345579" y="5294511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2</a:t>
            </a:r>
          </a:p>
        </p:txBody>
      </p:sp>
      <p:grpSp>
        <p:nvGrpSpPr>
          <p:cNvPr id="512" name="Group"/>
          <p:cNvGrpSpPr/>
          <p:nvPr/>
        </p:nvGrpSpPr>
        <p:grpSpPr>
          <a:xfrm>
            <a:off x="2730698" y="5243910"/>
            <a:ext cx="2911079" cy="267891"/>
            <a:chOff x="0" y="0"/>
            <a:chExt cx="4140200" cy="381000"/>
          </a:xfrm>
        </p:grpSpPr>
        <p:sp>
          <p:nvSpPr>
            <p:cNvPr id="510" name="Rectangle"/>
            <p:cNvSpPr/>
            <p:nvPr/>
          </p:nvSpPr>
          <p:spPr>
            <a:xfrm>
              <a:off x="0" y="0"/>
              <a:ext cx="4140200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11" name="b"/>
            <p:cNvSpPr txBox="1"/>
            <p:nvPr/>
          </p:nvSpPr>
          <p:spPr>
            <a:xfrm>
              <a:off x="2010906" y="53953"/>
              <a:ext cx="120832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b</a:t>
              </a:r>
            </a:p>
          </p:txBody>
        </p:sp>
      </p:grpSp>
      <p:sp>
        <p:nvSpPr>
          <p:cNvPr id="513" name="3"/>
          <p:cNvSpPr txBox="1"/>
          <p:nvPr/>
        </p:nvSpPr>
        <p:spPr>
          <a:xfrm>
            <a:off x="2345579" y="4856163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3</a:t>
            </a:r>
          </a:p>
        </p:txBody>
      </p:sp>
      <p:grpSp>
        <p:nvGrpSpPr>
          <p:cNvPr id="516" name="Group"/>
          <p:cNvGrpSpPr/>
          <p:nvPr/>
        </p:nvGrpSpPr>
        <p:grpSpPr>
          <a:xfrm>
            <a:off x="2729508" y="4842272"/>
            <a:ext cx="1258888" cy="267891"/>
            <a:chOff x="0" y="0"/>
            <a:chExt cx="1790418" cy="381000"/>
          </a:xfrm>
        </p:grpSpPr>
        <p:sp>
          <p:nvSpPr>
            <p:cNvPr id="514" name="Rectangle"/>
            <p:cNvSpPr/>
            <p:nvPr/>
          </p:nvSpPr>
          <p:spPr>
            <a:xfrm>
              <a:off x="0" y="0"/>
              <a:ext cx="1790418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15" name="c"/>
            <p:cNvSpPr txBox="1"/>
            <p:nvPr/>
          </p:nvSpPr>
          <p:spPr>
            <a:xfrm>
              <a:off x="832554" y="53953"/>
              <a:ext cx="98034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519" name="Group"/>
          <p:cNvGrpSpPr/>
          <p:nvPr/>
        </p:nvGrpSpPr>
        <p:grpSpPr>
          <a:xfrm>
            <a:off x="4392811" y="4842272"/>
            <a:ext cx="1246189" cy="267891"/>
            <a:chOff x="0" y="0"/>
            <a:chExt cx="1772356" cy="381000"/>
          </a:xfrm>
        </p:grpSpPr>
        <p:sp>
          <p:nvSpPr>
            <p:cNvPr id="517" name="Rectangle"/>
            <p:cNvSpPr/>
            <p:nvPr/>
          </p:nvSpPr>
          <p:spPr>
            <a:xfrm>
              <a:off x="0" y="0"/>
              <a:ext cx="1772356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18" name="d"/>
            <p:cNvSpPr txBox="1"/>
            <p:nvPr/>
          </p:nvSpPr>
          <p:spPr>
            <a:xfrm>
              <a:off x="816259" y="53953"/>
              <a:ext cx="120832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d</a:t>
              </a:r>
            </a:p>
          </p:txBody>
        </p:sp>
      </p:grpSp>
      <p:grpSp>
        <p:nvGrpSpPr>
          <p:cNvPr id="522" name="Group"/>
          <p:cNvGrpSpPr/>
          <p:nvPr/>
        </p:nvGrpSpPr>
        <p:grpSpPr>
          <a:xfrm>
            <a:off x="4390430" y="5656659"/>
            <a:ext cx="2505076" cy="267891"/>
            <a:chOff x="0" y="0"/>
            <a:chExt cx="3562774" cy="381000"/>
          </a:xfrm>
        </p:grpSpPr>
        <p:sp>
          <p:nvSpPr>
            <p:cNvPr id="520" name="Rectangle"/>
            <p:cNvSpPr/>
            <p:nvPr/>
          </p:nvSpPr>
          <p:spPr>
            <a:xfrm>
              <a:off x="0" y="0"/>
              <a:ext cx="3562774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21" name="e"/>
            <p:cNvSpPr txBox="1"/>
            <p:nvPr/>
          </p:nvSpPr>
          <p:spPr>
            <a:xfrm>
              <a:off x="1716265" y="53953"/>
              <a:ext cx="113991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e</a:t>
              </a:r>
            </a:p>
          </p:txBody>
        </p:sp>
      </p:grpSp>
      <p:grpSp>
        <p:nvGrpSpPr>
          <p:cNvPr id="525" name="Group"/>
          <p:cNvGrpSpPr/>
          <p:nvPr/>
        </p:nvGrpSpPr>
        <p:grpSpPr>
          <a:xfrm>
            <a:off x="6067028" y="4837510"/>
            <a:ext cx="1246189" cy="267891"/>
            <a:chOff x="0" y="0"/>
            <a:chExt cx="1772356" cy="381000"/>
          </a:xfrm>
        </p:grpSpPr>
        <p:sp>
          <p:nvSpPr>
            <p:cNvPr id="523" name="Rectangle"/>
            <p:cNvSpPr/>
            <p:nvPr/>
          </p:nvSpPr>
          <p:spPr>
            <a:xfrm>
              <a:off x="0" y="0"/>
              <a:ext cx="1772356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24" name="f"/>
            <p:cNvSpPr txBox="1"/>
            <p:nvPr/>
          </p:nvSpPr>
          <p:spPr>
            <a:xfrm>
              <a:off x="822677" y="53953"/>
              <a:ext cx="70676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f</a:t>
              </a:r>
            </a:p>
          </p:txBody>
        </p:sp>
      </p:grpSp>
      <p:grpSp>
        <p:nvGrpSpPr>
          <p:cNvPr id="528" name="Group"/>
          <p:cNvGrpSpPr/>
          <p:nvPr/>
        </p:nvGrpSpPr>
        <p:grpSpPr>
          <a:xfrm>
            <a:off x="6067028" y="3390900"/>
            <a:ext cx="1246189" cy="267891"/>
            <a:chOff x="0" y="0"/>
            <a:chExt cx="1772356" cy="381000"/>
          </a:xfrm>
        </p:grpSpPr>
        <p:sp>
          <p:nvSpPr>
            <p:cNvPr id="526" name="Rectangle"/>
            <p:cNvSpPr/>
            <p:nvPr/>
          </p:nvSpPr>
          <p:spPr>
            <a:xfrm>
              <a:off x="0" y="0"/>
              <a:ext cx="1772356" cy="381000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27" name="g"/>
            <p:cNvSpPr txBox="1"/>
            <p:nvPr/>
          </p:nvSpPr>
          <p:spPr>
            <a:xfrm>
              <a:off x="816259" y="53953"/>
              <a:ext cx="109431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FFFFFF"/>
                  </a:solidFill>
                </a:defRPr>
              </a:lvl1pPr>
            </a:lstStyle>
            <a:p>
              <a:r>
                <a:rPr sz="1266"/>
                <a:t>g</a:t>
              </a:r>
            </a:p>
          </p:txBody>
        </p:sp>
      </p:grpSp>
      <p:pic>
        <p:nvPicPr>
          <p:cNvPr id="529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4775161"/>
            <a:ext cx="301822" cy="305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530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5209342"/>
            <a:ext cx="301822" cy="305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531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5643524"/>
            <a:ext cx="301822" cy="305071"/>
          </a:xfrm>
          <a:prstGeom prst="rect">
            <a:avLst/>
          </a:prstGeom>
          <a:ln w="12700">
            <a:miter lim="400000"/>
          </a:ln>
        </p:spPr>
      </p:pic>
      <p:sp>
        <p:nvSpPr>
          <p:cNvPr id="532" name="Line"/>
          <p:cNvSpPr/>
          <p:nvPr/>
        </p:nvSpPr>
        <p:spPr>
          <a:xfrm>
            <a:off x="2726928" y="6223992"/>
            <a:ext cx="6964363" cy="1588"/>
          </a:xfrm>
          <a:prstGeom prst="line">
            <a:avLst/>
          </a:prstGeom>
          <a:ln w="25400">
            <a:solidFill>
              <a:srgbClr val="8A8A8A"/>
            </a:solidFill>
            <a:miter lim="400000"/>
            <a:headEnd type="triangle" len="sm"/>
            <a:tailEnd type="stealth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A86EBC35-406D-CF4F-A2FD-29EE6ECD4C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2300" y="783416"/>
            <a:ext cx="3796859" cy="209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052069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C 0.054743 0.000360 0.154046 0.133086 0.153776 0.206076 C 0.153506 0.279067 0.053766 0.264682 -0.000977 0.264323" pathEditMode="relative">
                                      <p:cBhvr>
                                        <p:cTn id="6" dur="1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Earliest-start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19822"/>
            <a:ext cx="10515600" cy="789583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Earliest-start-time-first algorithm demo</a:t>
            </a:r>
          </a:p>
        </p:txBody>
      </p:sp>
      <p:grpSp>
        <p:nvGrpSpPr>
          <p:cNvPr id="555" name="Group"/>
          <p:cNvGrpSpPr/>
          <p:nvPr/>
        </p:nvGrpSpPr>
        <p:grpSpPr>
          <a:xfrm>
            <a:off x="2724150" y="3429199"/>
            <a:ext cx="6679407" cy="2794993"/>
            <a:chOff x="0" y="0"/>
            <a:chExt cx="9499600" cy="3975099"/>
          </a:xfrm>
        </p:grpSpPr>
        <p:sp>
          <p:nvSpPr>
            <p:cNvPr id="538" name="Line"/>
            <p:cNvSpPr/>
            <p:nvPr/>
          </p:nvSpPr>
          <p:spPr>
            <a:xfrm flipV="1">
              <a:off x="591889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39" name="Line"/>
            <p:cNvSpPr/>
            <p:nvPr/>
          </p:nvSpPr>
          <p:spPr>
            <a:xfrm flipV="1">
              <a:off x="0" y="19457"/>
              <a:ext cx="2259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40" name="Line"/>
            <p:cNvSpPr/>
            <p:nvPr/>
          </p:nvSpPr>
          <p:spPr>
            <a:xfrm flipV="1">
              <a:off x="178018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41" name="Line"/>
            <p:cNvSpPr/>
            <p:nvPr/>
          </p:nvSpPr>
          <p:spPr>
            <a:xfrm flipV="1">
              <a:off x="1186038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42" name="Line"/>
            <p:cNvSpPr/>
            <p:nvPr/>
          </p:nvSpPr>
          <p:spPr>
            <a:xfrm flipV="1">
              <a:off x="237207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43" name="Line"/>
            <p:cNvSpPr/>
            <p:nvPr/>
          </p:nvSpPr>
          <p:spPr>
            <a:xfrm flipV="1">
              <a:off x="4150003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44" name="Line"/>
            <p:cNvSpPr/>
            <p:nvPr/>
          </p:nvSpPr>
          <p:spPr>
            <a:xfrm flipV="1">
              <a:off x="355811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45" name="Line"/>
            <p:cNvSpPr/>
            <p:nvPr/>
          </p:nvSpPr>
          <p:spPr>
            <a:xfrm flipV="1">
              <a:off x="5336041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46" name="Line"/>
            <p:cNvSpPr/>
            <p:nvPr/>
          </p:nvSpPr>
          <p:spPr>
            <a:xfrm flipV="1">
              <a:off x="4744152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47" name="Line"/>
            <p:cNvSpPr/>
            <p:nvPr/>
          </p:nvSpPr>
          <p:spPr>
            <a:xfrm flipV="1">
              <a:off x="6524338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48" name="Line"/>
            <p:cNvSpPr/>
            <p:nvPr/>
          </p:nvSpPr>
          <p:spPr>
            <a:xfrm flipV="1">
              <a:off x="5930189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49" name="Line"/>
            <p:cNvSpPr/>
            <p:nvPr/>
          </p:nvSpPr>
          <p:spPr>
            <a:xfrm flipV="1">
              <a:off x="296622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50" name="Line"/>
            <p:cNvSpPr/>
            <p:nvPr/>
          </p:nvSpPr>
          <p:spPr>
            <a:xfrm flipV="1">
              <a:off x="7123005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51" name="Line"/>
            <p:cNvSpPr/>
            <p:nvPr/>
          </p:nvSpPr>
          <p:spPr>
            <a:xfrm flipV="1">
              <a:off x="8311302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52" name="Line"/>
            <p:cNvSpPr/>
            <p:nvPr/>
          </p:nvSpPr>
          <p:spPr>
            <a:xfrm flipV="1">
              <a:off x="7717154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53" name="Line"/>
            <p:cNvSpPr/>
            <p:nvPr/>
          </p:nvSpPr>
          <p:spPr>
            <a:xfrm flipV="1">
              <a:off x="890319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54" name="Line"/>
            <p:cNvSpPr/>
            <p:nvPr/>
          </p:nvSpPr>
          <p:spPr>
            <a:xfrm flipV="1">
              <a:off x="949734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556" name="time"/>
          <p:cNvSpPr txBox="1"/>
          <p:nvPr/>
        </p:nvSpPr>
        <p:spPr>
          <a:xfrm>
            <a:off x="9496624" y="6290270"/>
            <a:ext cx="669727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557" name="9"/>
          <p:cNvSpPr txBox="1"/>
          <p:nvPr/>
        </p:nvSpPr>
        <p:spPr>
          <a:xfrm>
            <a:off x="260724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</a:t>
            </a:r>
          </a:p>
        </p:txBody>
      </p:sp>
      <p:sp>
        <p:nvSpPr>
          <p:cNvPr id="558" name="9:30"/>
          <p:cNvSpPr txBox="1"/>
          <p:nvPr/>
        </p:nvSpPr>
        <p:spPr>
          <a:xfrm>
            <a:off x="2944415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9:30</a:t>
            </a:r>
          </a:p>
        </p:txBody>
      </p:sp>
      <p:sp>
        <p:nvSpPr>
          <p:cNvPr id="559" name="10"/>
          <p:cNvSpPr txBox="1"/>
          <p:nvPr/>
        </p:nvSpPr>
        <p:spPr>
          <a:xfrm>
            <a:off x="3401615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</a:t>
            </a:r>
          </a:p>
        </p:txBody>
      </p:sp>
      <p:sp>
        <p:nvSpPr>
          <p:cNvPr id="560" name="10:30"/>
          <p:cNvSpPr txBox="1"/>
          <p:nvPr/>
        </p:nvSpPr>
        <p:spPr>
          <a:xfrm>
            <a:off x="3776265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10:30</a:t>
            </a:r>
          </a:p>
        </p:txBody>
      </p:sp>
      <p:sp>
        <p:nvSpPr>
          <p:cNvPr id="561" name="11"/>
          <p:cNvSpPr txBox="1"/>
          <p:nvPr/>
        </p:nvSpPr>
        <p:spPr>
          <a:xfrm>
            <a:off x="4276328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</a:t>
            </a:r>
          </a:p>
        </p:txBody>
      </p:sp>
      <p:sp>
        <p:nvSpPr>
          <p:cNvPr id="562" name="11:30"/>
          <p:cNvSpPr txBox="1"/>
          <p:nvPr/>
        </p:nvSpPr>
        <p:spPr>
          <a:xfrm>
            <a:off x="4604940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11:30</a:t>
            </a:r>
          </a:p>
        </p:txBody>
      </p:sp>
      <p:sp>
        <p:nvSpPr>
          <p:cNvPr id="563" name="12"/>
          <p:cNvSpPr txBox="1"/>
          <p:nvPr/>
        </p:nvSpPr>
        <p:spPr>
          <a:xfrm>
            <a:off x="5108177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</a:t>
            </a:r>
          </a:p>
        </p:txBody>
      </p:sp>
      <p:sp>
        <p:nvSpPr>
          <p:cNvPr id="564" name="12:30"/>
          <p:cNvSpPr txBox="1"/>
          <p:nvPr/>
        </p:nvSpPr>
        <p:spPr>
          <a:xfrm>
            <a:off x="5426273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12:30</a:t>
            </a:r>
          </a:p>
        </p:txBody>
      </p:sp>
      <p:sp>
        <p:nvSpPr>
          <p:cNvPr id="565" name="1"/>
          <p:cNvSpPr txBox="1"/>
          <p:nvPr/>
        </p:nvSpPr>
        <p:spPr>
          <a:xfrm>
            <a:off x="594099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</a:t>
            </a:r>
          </a:p>
        </p:txBody>
      </p:sp>
      <p:sp>
        <p:nvSpPr>
          <p:cNvPr id="566" name="1:30"/>
          <p:cNvSpPr txBox="1"/>
          <p:nvPr/>
        </p:nvSpPr>
        <p:spPr>
          <a:xfrm>
            <a:off x="6283524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1:30</a:t>
            </a:r>
          </a:p>
        </p:txBody>
      </p:sp>
      <p:sp>
        <p:nvSpPr>
          <p:cNvPr id="567" name="2"/>
          <p:cNvSpPr txBox="1"/>
          <p:nvPr/>
        </p:nvSpPr>
        <p:spPr>
          <a:xfrm>
            <a:off x="6763324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</a:t>
            </a:r>
          </a:p>
        </p:txBody>
      </p:sp>
      <p:sp>
        <p:nvSpPr>
          <p:cNvPr id="568" name="2:30"/>
          <p:cNvSpPr txBox="1"/>
          <p:nvPr/>
        </p:nvSpPr>
        <p:spPr>
          <a:xfrm>
            <a:off x="7138590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2:30</a:t>
            </a:r>
          </a:p>
        </p:txBody>
      </p:sp>
      <p:sp>
        <p:nvSpPr>
          <p:cNvPr id="569" name="3"/>
          <p:cNvSpPr txBox="1"/>
          <p:nvPr/>
        </p:nvSpPr>
        <p:spPr>
          <a:xfrm>
            <a:off x="7607875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</a:t>
            </a:r>
          </a:p>
        </p:txBody>
      </p:sp>
      <p:sp>
        <p:nvSpPr>
          <p:cNvPr id="570" name="3:30"/>
          <p:cNvSpPr txBox="1"/>
          <p:nvPr/>
        </p:nvSpPr>
        <p:spPr>
          <a:xfrm>
            <a:off x="7952978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3:30</a:t>
            </a:r>
          </a:p>
        </p:txBody>
      </p:sp>
      <p:sp>
        <p:nvSpPr>
          <p:cNvPr id="571" name="4"/>
          <p:cNvSpPr txBox="1"/>
          <p:nvPr/>
        </p:nvSpPr>
        <p:spPr>
          <a:xfrm>
            <a:off x="8430199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</a:t>
            </a:r>
          </a:p>
        </p:txBody>
      </p:sp>
      <p:sp>
        <p:nvSpPr>
          <p:cNvPr id="572" name="4:30"/>
          <p:cNvSpPr txBox="1"/>
          <p:nvPr/>
        </p:nvSpPr>
        <p:spPr>
          <a:xfrm>
            <a:off x="8805466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4:30</a:t>
            </a:r>
          </a:p>
        </p:txBody>
      </p:sp>
      <p:sp>
        <p:nvSpPr>
          <p:cNvPr id="573" name="lecture h is compatible with classroom 1"/>
          <p:cNvSpPr txBox="1"/>
          <p:nvPr/>
        </p:nvSpPr>
        <p:spPr>
          <a:xfrm>
            <a:off x="2607249" y="2885207"/>
            <a:ext cx="3399970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 dirty="0"/>
              <a:t>lecture h is compatible with classroom 1</a:t>
            </a:r>
          </a:p>
        </p:txBody>
      </p:sp>
      <p:sp>
        <p:nvSpPr>
          <p:cNvPr id="574" name="1"/>
          <p:cNvSpPr txBox="1"/>
          <p:nvPr/>
        </p:nvSpPr>
        <p:spPr>
          <a:xfrm>
            <a:off x="2345579" y="5733058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1</a:t>
            </a:r>
          </a:p>
        </p:txBody>
      </p:sp>
      <p:grpSp>
        <p:nvGrpSpPr>
          <p:cNvPr id="577" name="Group"/>
          <p:cNvGrpSpPr/>
          <p:nvPr/>
        </p:nvGrpSpPr>
        <p:grpSpPr>
          <a:xfrm>
            <a:off x="2727523" y="5652889"/>
            <a:ext cx="1241227" cy="268289"/>
            <a:chOff x="0" y="0"/>
            <a:chExt cx="1765300" cy="381565"/>
          </a:xfrm>
        </p:grpSpPr>
        <p:sp>
          <p:nvSpPr>
            <p:cNvPr id="575" name="Rectangle"/>
            <p:cNvSpPr/>
            <p:nvPr/>
          </p:nvSpPr>
          <p:spPr>
            <a:xfrm>
              <a:off x="0" y="0"/>
              <a:ext cx="1765300" cy="381565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76" name="a"/>
            <p:cNvSpPr txBox="1"/>
            <p:nvPr/>
          </p:nvSpPr>
          <p:spPr>
            <a:xfrm>
              <a:off x="815129" y="42382"/>
              <a:ext cx="111713" cy="2770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a</a:t>
              </a:r>
            </a:p>
          </p:txBody>
        </p:sp>
      </p:grpSp>
      <p:sp>
        <p:nvSpPr>
          <p:cNvPr id="578" name="2"/>
          <p:cNvSpPr txBox="1"/>
          <p:nvPr/>
        </p:nvSpPr>
        <p:spPr>
          <a:xfrm>
            <a:off x="2345579" y="5294511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2</a:t>
            </a:r>
          </a:p>
        </p:txBody>
      </p:sp>
      <p:grpSp>
        <p:nvGrpSpPr>
          <p:cNvPr id="581" name="Group"/>
          <p:cNvGrpSpPr/>
          <p:nvPr/>
        </p:nvGrpSpPr>
        <p:grpSpPr>
          <a:xfrm>
            <a:off x="2730698" y="5243910"/>
            <a:ext cx="2911079" cy="267891"/>
            <a:chOff x="0" y="0"/>
            <a:chExt cx="4140200" cy="381000"/>
          </a:xfrm>
        </p:grpSpPr>
        <p:sp>
          <p:nvSpPr>
            <p:cNvPr id="579" name="Rectangle"/>
            <p:cNvSpPr/>
            <p:nvPr/>
          </p:nvSpPr>
          <p:spPr>
            <a:xfrm>
              <a:off x="0" y="0"/>
              <a:ext cx="4140200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80" name="b"/>
            <p:cNvSpPr txBox="1"/>
            <p:nvPr/>
          </p:nvSpPr>
          <p:spPr>
            <a:xfrm>
              <a:off x="2010906" y="53953"/>
              <a:ext cx="120832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b</a:t>
              </a:r>
            </a:p>
          </p:txBody>
        </p:sp>
      </p:grpSp>
      <p:sp>
        <p:nvSpPr>
          <p:cNvPr id="582" name="3"/>
          <p:cNvSpPr txBox="1"/>
          <p:nvPr/>
        </p:nvSpPr>
        <p:spPr>
          <a:xfrm>
            <a:off x="2345579" y="4856163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3</a:t>
            </a:r>
          </a:p>
        </p:txBody>
      </p:sp>
      <p:grpSp>
        <p:nvGrpSpPr>
          <p:cNvPr id="585" name="Group"/>
          <p:cNvGrpSpPr/>
          <p:nvPr/>
        </p:nvGrpSpPr>
        <p:grpSpPr>
          <a:xfrm>
            <a:off x="2729508" y="4842272"/>
            <a:ext cx="1258888" cy="267891"/>
            <a:chOff x="0" y="0"/>
            <a:chExt cx="1790418" cy="381000"/>
          </a:xfrm>
        </p:grpSpPr>
        <p:sp>
          <p:nvSpPr>
            <p:cNvPr id="583" name="Rectangle"/>
            <p:cNvSpPr/>
            <p:nvPr/>
          </p:nvSpPr>
          <p:spPr>
            <a:xfrm>
              <a:off x="0" y="0"/>
              <a:ext cx="1790418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84" name="c"/>
            <p:cNvSpPr txBox="1"/>
            <p:nvPr/>
          </p:nvSpPr>
          <p:spPr>
            <a:xfrm>
              <a:off x="832554" y="53953"/>
              <a:ext cx="98034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588" name="Group"/>
          <p:cNvGrpSpPr/>
          <p:nvPr/>
        </p:nvGrpSpPr>
        <p:grpSpPr>
          <a:xfrm>
            <a:off x="4392811" y="4842272"/>
            <a:ext cx="1246189" cy="267891"/>
            <a:chOff x="0" y="0"/>
            <a:chExt cx="1772356" cy="381000"/>
          </a:xfrm>
        </p:grpSpPr>
        <p:sp>
          <p:nvSpPr>
            <p:cNvPr id="586" name="Rectangle"/>
            <p:cNvSpPr/>
            <p:nvPr/>
          </p:nvSpPr>
          <p:spPr>
            <a:xfrm>
              <a:off x="0" y="0"/>
              <a:ext cx="1772356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87" name="d"/>
            <p:cNvSpPr txBox="1"/>
            <p:nvPr/>
          </p:nvSpPr>
          <p:spPr>
            <a:xfrm>
              <a:off x="816259" y="53953"/>
              <a:ext cx="120832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d</a:t>
              </a:r>
            </a:p>
          </p:txBody>
        </p:sp>
      </p:grpSp>
      <p:grpSp>
        <p:nvGrpSpPr>
          <p:cNvPr id="591" name="Group"/>
          <p:cNvGrpSpPr/>
          <p:nvPr/>
        </p:nvGrpSpPr>
        <p:grpSpPr>
          <a:xfrm>
            <a:off x="4390430" y="5656659"/>
            <a:ext cx="2505076" cy="267891"/>
            <a:chOff x="0" y="0"/>
            <a:chExt cx="3562774" cy="381000"/>
          </a:xfrm>
        </p:grpSpPr>
        <p:sp>
          <p:nvSpPr>
            <p:cNvPr id="589" name="Rectangle"/>
            <p:cNvSpPr/>
            <p:nvPr/>
          </p:nvSpPr>
          <p:spPr>
            <a:xfrm>
              <a:off x="0" y="0"/>
              <a:ext cx="3562774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90" name="e"/>
            <p:cNvSpPr txBox="1"/>
            <p:nvPr/>
          </p:nvSpPr>
          <p:spPr>
            <a:xfrm>
              <a:off x="1716265" y="53953"/>
              <a:ext cx="113991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e</a:t>
              </a:r>
            </a:p>
          </p:txBody>
        </p:sp>
      </p:grpSp>
      <p:grpSp>
        <p:nvGrpSpPr>
          <p:cNvPr id="594" name="Group"/>
          <p:cNvGrpSpPr/>
          <p:nvPr/>
        </p:nvGrpSpPr>
        <p:grpSpPr>
          <a:xfrm>
            <a:off x="6067028" y="4837510"/>
            <a:ext cx="1246189" cy="267891"/>
            <a:chOff x="0" y="0"/>
            <a:chExt cx="1772356" cy="381000"/>
          </a:xfrm>
        </p:grpSpPr>
        <p:sp>
          <p:nvSpPr>
            <p:cNvPr id="592" name="Rectangle"/>
            <p:cNvSpPr/>
            <p:nvPr/>
          </p:nvSpPr>
          <p:spPr>
            <a:xfrm>
              <a:off x="0" y="0"/>
              <a:ext cx="1772356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93" name="f"/>
            <p:cNvSpPr txBox="1"/>
            <p:nvPr/>
          </p:nvSpPr>
          <p:spPr>
            <a:xfrm>
              <a:off x="822677" y="53953"/>
              <a:ext cx="70676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f</a:t>
              </a:r>
            </a:p>
          </p:txBody>
        </p:sp>
      </p:grpSp>
      <p:grpSp>
        <p:nvGrpSpPr>
          <p:cNvPr id="597" name="Group"/>
          <p:cNvGrpSpPr/>
          <p:nvPr/>
        </p:nvGrpSpPr>
        <p:grpSpPr>
          <a:xfrm>
            <a:off x="6063853" y="5238155"/>
            <a:ext cx="1255714" cy="267891"/>
            <a:chOff x="0" y="0"/>
            <a:chExt cx="1785903" cy="381000"/>
          </a:xfrm>
        </p:grpSpPr>
        <p:sp>
          <p:nvSpPr>
            <p:cNvPr id="595" name="Rectangle"/>
            <p:cNvSpPr/>
            <p:nvPr/>
          </p:nvSpPr>
          <p:spPr>
            <a:xfrm>
              <a:off x="0" y="0"/>
              <a:ext cx="1785903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96" name="g"/>
            <p:cNvSpPr txBox="1"/>
            <p:nvPr/>
          </p:nvSpPr>
          <p:spPr>
            <a:xfrm>
              <a:off x="823032" y="41253"/>
              <a:ext cx="109431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g</a:t>
              </a:r>
            </a:p>
          </p:txBody>
        </p:sp>
      </p:grpSp>
      <p:grpSp>
        <p:nvGrpSpPr>
          <p:cNvPr id="600" name="Group"/>
          <p:cNvGrpSpPr/>
          <p:nvPr/>
        </p:nvGrpSpPr>
        <p:grpSpPr>
          <a:xfrm>
            <a:off x="6898878" y="3395861"/>
            <a:ext cx="2085976" cy="268289"/>
            <a:chOff x="0" y="0"/>
            <a:chExt cx="2966721" cy="381565"/>
          </a:xfrm>
        </p:grpSpPr>
        <p:sp>
          <p:nvSpPr>
            <p:cNvPr id="598" name="Rectangle"/>
            <p:cNvSpPr/>
            <p:nvPr/>
          </p:nvSpPr>
          <p:spPr>
            <a:xfrm>
              <a:off x="0" y="0"/>
              <a:ext cx="2966721" cy="381565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599" name="h"/>
            <p:cNvSpPr txBox="1"/>
            <p:nvPr/>
          </p:nvSpPr>
          <p:spPr>
            <a:xfrm>
              <a:off x="1413441" y="55081"/>
              <a:ext cx="120832" cy="2770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FFFFFF"/>
                  </a:solidFill>
                </a:defRPr>
              </a:lvl1pPr>
            </a:lstStyle>
            <a:p>
              <a:r>
                <a:rPr sz="1266"/>
                <a:t>h</a:t>
              </a:r>
            </a:p>
          </p:txBody>
        </p:sp>
      </p:grpSp>
      <p:pic>
        <p:nvPicPr>
          <p:cNvPr id="601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4775161"/>
            <a:ext cx="301822" cy="305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2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5209342"/>
            <a:ext cx="301822" cy="305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3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5643524"/>
            <a:ext cx="301822" cy="305071"/>
          </a:xfrm>
          <a:prstGeom prst="rect">
            <a:avLst/>
          </a:prstGeom>
          <a:ln w="12700">
            <a:miter lim="400000"/>
          </a:ln>
        </p:spPr>
      </p:pic>
      <p:sp>
        <p:nvSpPr>
          <p:cNvPr id="604" name="Line"/>
          <p:cNvSpPr/>
          <p:nvPr/>
        </p:nvSpPr>
        <p:spPr>
          <a:xfrm>
            <a:off x="2726928" y="6223992"/>
            <a:ext cx="6964363" cy="1588"/>
          </a:xfrm>
          <a:prstGeom prst="line">
            <a:avLst/>
          </a:prstGeom>
          <a:ln w="25400">
            <a:solidFill>
              <a:srgbClr val="8A8A8A"/>
            </a:solidFill>
            <a:miter lim="400000"/>
            <a:headEnd type="triangle" len="sm"/>
            <a:tailEnd type="stealth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9E44D47A-9AD9-3A4A-B4FD-005C9312D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2300" y="809542"/>
            <a:ext cx="3796859" cy="209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22760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C 0.065260 0.000000 0.125282 0.071654 0.125282 0.158667 C 0.125282 0.245681 0.065260 0.315104 0.000000 0.329427" pathEditMode="relative">
                                      <p:cBhvr>
                                        <p:cTn id="6" dur="1500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Earliest-start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95845"/>
            <a:ext cx="10515600" cy="789583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Earliest-start-time-first algorithm demo</a:t>
            </a:r>
          </a:p>
        </p:txBody>
      </p:sp>
      <p:grpSp>
        <p:nvGrpSpPr>
          <p:cNvPr id="627" name="Group"/>
          <p:cNvGrpSpPr/>
          <p:nvPr/>
        </p:nvGrpSpPr>
        <p:grpSpPr>
          <a:xfrm>
            <a:off x="2724150" y="3429199"/>
            <a:ext cx="6679407" cy="2794993"/>
            <a:chOff x="0" y="0"/>
            <a:chExt cx="9499600" cy="3975099"/>
          </a:xfrm>
        </p:grpSpPr>
        <p:sp>
          <p:nvSpPr>
            <p:cNvPr id="610" name="Line"/>
            <p:cNvSpPr/>
            <p:nvPr/>
          </p:nvSpPr>
          <p:spPr>
            <a:xfrm flipV="1">
              <a:off x="591889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11" name="Line"/>
            <p:cNvSpPr/>
            <p:nvPr/>
          </p:nvSpPr>
          <p:spPr>
            <a:xfrm flipV="1">
              <a:off x="0" y="19457"/>
              <a:ext cx="2259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12" name="Line"/>
            <p:cNvSpPr/>
            <p:nvPr/>
          </p:nvSpPr>
          <p:spPr>
            <a:xfrm flipV="1">
              <a:off x="178018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13" name="Line"/>
            <p:cNvSpPr/>
            <p:nvPr/>
          </p:nvSpPr>
          <p:spPr>
            <a:xfrm flipV="1">
              <a:off x="1186038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14" name="Line"/>
            <p:cNvSpPr/>
            <p:nvPr/>
          </p:nvSpPr>
          <p:spPr>
            <a:xfrm flipV="1">
              <a:off x="237207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15" name="Line"/>
            <p:cNvSpPr/>
            <p:nvPr/>
          </p:nvSpPr>
          <p:spPr>
            <a:xfrm flipV="1">
              <a:off x="4150003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16" name="Line"/>
            <p:cNvSpPr/>
            <p:nvPr/>
          </p:nvSpPr>
          <p:spPr>
            <a:xfrm flipV="1">
              <a:off x="355811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17" name="Line"/>
            <p:cNvSpPr/>
            <p:nvPr/>
          </p:nvSpPr>
          <p:spPr>
            <a:xfrm flipV="1">
              <a:off x="5336041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18" name="Line"/>
            <p:cNvSpPr/>
            <p:nvPr/>
          </p:nvSpPr>
          <p:spPr>
            <a:xfrm flipV="1">
              <a:off x="4744152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19" name="Line"/>
            <p:cNvSpPr/>
            <p:nvPr/>
          </p:nvSpPr>
          <p:spPr>
            <a:xfrm flipV="1">
              <a:off x="6524338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20" name="Line"/>
            <p:cNvSpPr/>
            <p:nvPr/>
          </p:nvSpPr>
          <p:spPr>
            <a:xfrm flipV="1">
              <a:off x="5930189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21" name="Line"/>
            <p:cNvSpPr/>
            <p:nvPr/>
          </p:nvSpPr>
          <p:spPr>
            <a:xfrm flipV="1">
              <a:off x="296622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22" name="Line"/>
            <p:cNvSpPr/>
            <p:nvPr/>
          </p:nvSpPr>
          <p:spPr>
            <a:xfrm flipV="1">
              <a:off x="7123005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23" name="Line"/>
            <p:cNvSpPr/>
            <p:nvPr/>
          </p:nvSpPr>
          <p:spPr>
            <a:xfrm flipV="1">
              <a:off x="8311302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24" name="Line"/>
            <p:cNvSpPr/>
            <p:nvPr/>
          </p:nvSpPr>
          <p:spPr>
            <a:xfrm flipV="1">
              <a:off x="7717154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25" name="Line"/>
            <p:cNvSpPr/>
            <p:nvPr/>
          </p:nvSpPr>
          <p:spPr>
            <a:xfrm flipV="1">
              <a:off x="890319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26" name="Line"/>
            <p:cNvSpPr/>
            <p:nvPr/>
          </p:nvSpPr>
          <p:spPr>
            <a:xfrm flipV="1">
              <a:off x="949734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628" name="time"/>
          <p:cNvSpPr txBox="1"/>
          <p:nvPr/>
        </p:nvSpPr>
        <p:spPr>
          <a:xfrm>
            <a:off x="9496624" y="6290270"/>
            <a:ext cx="669727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629" name="9"/>
          <p:cNvSpPr txBox="1"/>
          <p:nvPr/>
        </p:nvSpPr>
        <p:spPr>
          <a:xfrm>
            <a:off x="260724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</a:t>
            </a:r>
          </a:p>
        </p:txBody>
      </p:sp>
      <p:sp>
        <p:nvSpPr>
          <p:cNvPr id="630" name="9:30"/>
          <p:cNvSpPr txBox="1"/>
          <p:nvPr/>
        </p:nvSpPr>
        <p:spPr>
          <a:xfrm>
            <a:off x="2944415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9:30</a:t>
            </a:r>
          </a:p>
        </p:txBody>
      </p:sp>
      <p:sp>
        <p:nvSpPr>
          <p:cNvPr id="631" name="10"/>
          <p:cNvSpPr txBox="1"/>
          <p:nvPr/>
        </p:nvSpPr>
        <p:spPr>
          <a:xfrm>
            <a:off x="3401615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</a:t>
            </a:r>
          </a:p>
        </p:txBody>
      </p:sp>
      <p:sp>
        <p:nvSpPr>
          <p:cNvPr id="632" name="10:30"/>
          <p:cNvSpPr txBox="1"/>
          <p:nvPr/>
        </p:nvSpPr>
        <p:spPr>
          <a:xfrm>
            <a:off x="3776265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10:30</a:t>
            </a:r>
          </a:p>
        </p:txBody>
      </p:sp>
      <p:sp>
        <p:nvSpPr>
          <p:cNvPr id="633" name="11"/>
          <p:cNvSpPr txBox="1"/>
          <p:nvPr/>
        </p:nvSpPr>
        <p:spPr>
          <a:xfrm>
            <a:off x="4276328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</a:t>
            </a:r>
          </a:p>
        </p:txBody>
      </p:sp>
      <p:sp>
        <p:nvSpPr>
          <p:cNvPr id="634" name="11:30"/>
          <p:cNvSpPr txBox="1"/>
          <p:nvPr/>
        </p:nvSpPr>
        <p:spPr>
          <a:xfrm>
            <a:off x="4604940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11:30</a:t>
            </a:r>
          </a:p>
        </p:txBody>
      </p:sp>
      <p:sp>
        <p:nvSpPr>
          <p:cNvPr id="635" name="12"/>
          <p:cNvSpPr txBox="1"/>
          <p:nvPr/>
        </p:nvSpPr>
        <p:spPr>
          <a:xfrm>
            <a:off x="5108177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</a:t>
            </a:r>
          </a:p>
        </p:txBody>
      </p:sp>
      <p:sp>
        <p:nvSpPr>
          <p:cNvPr id="636" name="12:30"/>
          <p:cNvSpPr txBox="1"/>
          <p:nvPr/>
        </p:nvSpPr>
        <p:spPr>
          <a:xfrm>
            <a:off x="5426273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12:30</a:t>
            </a:r>
          </a:p>
        </p:txBody>
      </p:sp>
      <p:sp>
        <p:nvSpPr>
          <p:cNvPr id="637" name="1"/>
          <p:cNvSpPr txBox="1"/>
          <p:nvPr/>
        </p:nvSpPr>
        <p:spPr>
          <a:xfrm>
            <a:off x="594099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</a:t>
            </a:r>
          </a:p>
        </p:txBody>
      </p:sp>
      <p:sp>
        <p:nvSpPr>
          <p:cNvPr id="638" name="1:30"/>
          <p:cNvSpPr txBox="1"/>
          <p:nvPr/>
        </p:nvSpPr>
        <p:spPr>
          <a:xfrm>
            <a:off x="6283524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1:30</a:t>
            </a:r>
          </a:p>
        </p:txBody>
      </p:sp>
      <p:sp>
        <p:nvSpPr>
          <p:cNvPr id="639" name="2"/>
          <p:cNvSpPr txBox="1"/>
          <p:nvPr/>
        </p:nvSpPr>
        <p:spPr>
          <a:xfrm>
            <a:off x="6763324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</a:t>
            </a:r>
          </a:p>
        </p:txBody>
      </p:sp>
      <p:sp>
        <p:nvSpPr>
          <p:cNvPr id="640" name="2:30"/>
          <p:cNvSpPr txBox="1"/>
          <p:nvPr/>
        </p:nvSpPr>
        <p:spPr>
          <a:xfrm>
            <a:off x="7138590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2:30</a:t>
            </a:r>
          </a:p>
        </p:txBody>
      </p:sp>
      <p:sp>
        <p:nvSpPr>
          <p:cNvPr id="641" name="3"/>
          <p:cNvSpPr txBox="1"/>
          <p:nvPr/>
        </p:nvSpPr>
        <p:spPr>
          <a:xfrm>
            <a:off x="7607875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</a:t>
            </a:r>
          </a:p>
        </p:txBody>
      </p:sp>
      <p:sp>
        <p:nvSpPr>
          <p:cNvPr id="642" name="3:30"/>
          <p:cNvSpPr txBox="1"/>
          <p:nvPr/>
        </p:nvSpPr>
        <p:spPr>
          <a:xfrm>
            <a:off x="7952978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3:30</a:t>
            </a:r>
          </a:p>
        </p:txBody>
      </p:sp>
      <p:sp>
        <p:nvSpPr>
          <p:cNvPr id="643" name="4"/>
          <p:cNvSpPr txBox="1"/>
          <p:nvPr/>
        </p:nvSpPr>
        <p:spPr>
          <a:xfrm>
            <a:off x="8430199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</a:t>
            </a:r>
          </a:p>
        </p:txBody>
      </p:sp>
      <p:sp>
        <p:nvSpPr>
          <p:cNvPr id="644" name="4:30"/>
          <p:cNvSpPr txBox="1"/>
          <p:nvPr/>
        </p:nvSpPr>
        <p:spPr>
          <a:xfrm>
            <a:off x="8805466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4:30</a:t>
            </a:r>
          </a:p>
        </p:txBody>
      </p:sp>
      <p:sp>
        <p:nvSpPr>
          <p:cNvPr id="645" name="lecture j is compatible with classrooms 2 and 3"/>
          <p:cNvSpPr txBox="1"/>
          <p:nvPr/>
        </p:nvSpPr>
        <p:spPr>
          <a:xfrm>
            <a:off x="2607249" y="2939746"/>
            <a:ext cx="3962623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 dirty="0"/>
              <a:t>lecture j is compatible with classrooms 2 and 3</a:t>
            </a:r>
          </a:p>
        </p:txBody>
      </p:sp>
      <p:sp>
        <p:nvSpPr>
          <p:cNvPr id="646" name="1"/>
          <p:cNvSpPr txBox="1"/>
          <p:nvPr/>
        </p:nvSpPr>
        <p:spPr>
          <a:xfrm>
            <a:off x="2345579" y="5733058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1</a:t>
            </a:r>
          </a:p>
        </p:txBody>
      </p:sp>
      <p:grpSp>
        <p:nvGrpSpPr>
          <p:cNvPr id="649" name="Group"/>
          <p:cNvGrpSpPr/>
          <p:nvPr/>
        </p:nvGrpSpPr>
        <p:grpSpPr>
          <a:xfrm>
            <a:off x="2727523" y="5652889"/>
            <a:ext cx="1241227" cy="268289"/>
            <a:chOff x="0" y="0"/>
            <a:chExt cx="1765300" cy="381565"/>
          </a:xfrm>
        </p:grpSpPr>
        <p:sp>
          <p:nvSpPr>
            <p:cNvPr id="647" name="Rectangle"/>
            <p:cNvSpPr/>
            <p:nvPr/>
          </p:nvSpPr>
          <p:spPr>
            <a:xfrm>
              <a:off x="0" y="0"/>
              <a:ext cx="1765300" cy="381565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48" name="a"/>
            <p:cNvSpPr txBox="1"/>
            <p:nvPr/>
          </p:nvSpPr>
          <p:spPr>
            <a:xfrm>
              <a:off x="815129" y="42382"/>
              <a:ext cx="111713" cy="2770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a</a:t>
              </a:r>
            </a:p>
          </p:txBody>
        </p:sp>
      </p:grpSp>
      <p:sp>
        <p:nvSpPr>
          <p:cNvPr id="650" name="2"/>
          <p:cNvSpPr txBox="1"/>
          <p:nvPr/>
        </p:nvSpPr>
        <p:spPr>
          <a:xfrm>
            <a:off x="2345579" y="5294511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2</a:t>
            </a:r>
          </a:p>
        </p:txBody>
      </p:sp>
      <p:grpSp>
        <p:nvGrpSpPr>
          <p:cNvPr id="653" name="Group"/>
          <p:cNvGrpSpPr/>
          <p:nvPr/>
        </p:nvGrpSpPr>
        <p:grpSpPr>
          <a:xfrm>
            <a:off x="2730698" y="5243910"/>
            <a:ext cx="2911079" cy="267891"/>
            <a:chOff x="0" y="0"/>
            <a:chExt cx="4140200" cy="381000"/>
          </a:xfrm>
        </p:grpSpPr>
        <p:sp>
          <p:nvSpPr>
            <p:cNvPr id="651" name="Rectangle"/>
            <p:cNvSpPr/>
            <p:nvPr/>
          </p:nvSpPr>
          <p:spPr>
            <a:xfrm>
              <a:off x="0" y="0"/>
              <a:ext cx="4140200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52" name="b"/>
            <p:cNvSpPr txBox="1"/>
            <p:nvPr/>
          </p:nvSpPr>
          <p:spPr>
            <a:xfrm>
              <a:off x="2010906" y="53953"/>
              <a:ext cx="120832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b</a:t>
              </a:r>
            </a:p>
          </p:txBody>
        </p:sp>
      </p:grpSp>
      <p:sp>
        <p:nvSpPr>
          <p:cNvPr id="654" name="3"/>
          <p:cNvSpPr txBox="1"/>
          <p:nvPr/>
        </p:nvSpPr>
        <p:spPr>
          <a:xfrm>
            <a:off x="2345579" y="4856163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3</a:t>
            </a:r>
          </a:p>
        </p:txBody>
      </p:sp>
      <p:grpSp>
        <p:nvGrpSpPr>
          <p:cNvPr id="657" name="Group"/>
          <p:cNvGrpSpPr/>
          <p:nvPr/>
        </p:nvGrpSpPr>
        <p:grpSpPr>
          <a:xfrm>
            <a:off x="2729508" y="4842272"/>
            <a:ext cx="1258888" cy="267891"/>
            <a:chOff x="0" y="0"/>
            <a:chExt cx="1790418" cy="381000"/>
          </a:xfrm>
        </p:grpSpPr>
        <p:sp>
          <p:nvSpPr>
            <p:cNvPr id="655" name="Rectangle"/>
            <p:cNvSpPr/>
            <p:nvPr/>
          </p:nvSpPr>
          <p:spPr>
            <a:xfrm>
              <a:off x="0" y="0"/>
              <a:ext cx="1790418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56" name="c"/>
            <p:cNvSpPr txBox="1"/>
            <p:nvPr/>
          </p:nvSpPr>
          <p:spPr>
            <a:xfrm>
              <a:off x="832554" y="53953"/>
              <a:ext cx="98034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660" name="Group"/>
          <p:cNvGrpSpPr/>
          <p:nvPr/>
        </p:nvGrpSpPr>
        <p:grpSpPr>
          <a:xfrm>
            <a:off x="4392811" y="4842272"/>
            <a:ext cx="1246189" cy="267891"/>
            <a:chOff x="0" y="0"/>
            <a:chExt cx="1772356" cy="381000"/>
          </a:xfrm>
        </p:grpSpPr>
        <p:sp>
          <p:nvSpPr>
            <p:cNvPr id="658" name="Rectangle"/>
            <p:cNvSpPr/>
            <p:nvPr/>
          </p:nvSpPr>
          <p:spPr>
            <a:xfrm>
              <a:off x="0" y="0"/>
              <a:ext cx="1772356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59" name="d"/>
            <p:cNvSpPr txBox="1"/>
            <p:nvPr/>
          </p:nvSpPr>
          <p:spPr>
            <a:xfrm>
              <a:off x="816259" y="53953"/>
              <a:ext cx="120832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d</a:t>
              </a:r>
            </a:p>
          </p:txBody>
        </p:sp>
      </p:grpSp>
      <p:grpSp>
        <p:nvGrpSpPr>
          <p:cNvPr id="663" name="Group"/>
          <p:cNvGrpSpPr/>
          <p:nvPr/>
        </p:nvGrpSpPr>
        <p:grpSpPr>
          <a:xfrm>
            <a:off x="4390430" y="5656659"/>
            <a:ext cx="2505076" cy="267891"/>
            <a:chOff x="0" y="0"/>
            <a:chExt cx="3562774" cy="381000"/>
          </a:xfrm>
        </p:grpSpPr>
        <p:sp>
          <p:nvSpPr>
            <p:cNvPr id="661" name="Rectangle"/>
            <p:cNvSpPr/>
            <p:nvPr/>
          </p:nvSpPr>
          <p:spPr>
            <a:xfrm>
              <a:off x="0" y="0"/>
              <a:ext cx="3562774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62" name="e"/>
            <p:cNvSpPr txBox="1"/>
            <p:nvPr/>
          </p:nvSpPr>
          <p:spPr>
            <a:xfrm>
              <a:off x="1716265" y="53953"/>
              <a:ext cx="113991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e</a:t>
              </a:r>
            </a:p>
          </p:txBody>
        </p:sp>
      </p:grpSp>
      <p:grpSp>
        <p:nvGrpSpPr>
          <p:cNvPr id="666" name="Group"/>
          <p:cNvGrpSpPr/>
          <p:nvPr/>
        </p:nvGrpSpPr>
        <p:grpSpPr>
          <a:xfrm>
            <a:off x="6067028" y="4837510"/>
            <a:ext cx="1246189" cy="267891"/>
            <a:chOff x="0" y="0"/>
            <a:chExt cx="1772356" cy="381000"/>
          </a:xfrm>
        </p:grpSpPr>
        <p:sp>
          <p:nvSpPr>
            <p:cNvPr id="664" name="Rectangle"/>
            <p:cNvSpPr/>
            <p:nvPr/>
          </p:nvSpPr>
          <p:spPr>
            <a:xfrm>
              <a:off x="0" y="0"/>
              <a:ext cx="1772356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65" name="f"/>
            <p:cNvSpPr txBox="1"/>
            <p:nvPr/>
          </p:nvSpPr>
          <p:spPr>
            <a:xfrm>
              <a:off x="822677" y="53953"/>
              <a:ext cx="70676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f</a:t>
              </a:r>
            </a:p>
          </p:txBody>
        </p:sp>
      </p:grpSp>
      <p:grpSp>
        <p:nvGrpSpPr>
          <p:cNvPr id="669" name="Group"/>
          <p:cNvGrpSpPr/>
          <p:nvPr/>
        </p:nvGrpSpPr>
        <p:grpSpPr>
          <a:xfrm>
            <a:off x="6063853" y="5238155"/>
            <a:ext cx="1255714" cy="267891"/>
            <a:chOff x="0" y="0"/>
            <a:chExt cx="1785903" cy="381000"/>
          </a:xfrm>
        </p:grpSpPr>
        <p:sp>
          <p:nvSpPr>
            <p:cNvPr id="667" name="Rectangle"/>
            <p:cNvSpPr/>
            <p:nvPr/>
          </p:nvSpPr>
          <p:spPr>
            <a:xfrm>
              <a:off x="0" y="0"/>
              <a:ext cx="1785903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68" name="g"/>
            <p:cNvSpPr txBox="1"/>
            <p:nvPr/>
          </p:nvSpPr>
          <p:spPr>
            <a:xfrm>
              <a:off x="823032" y="41253"/>
              <a:ext cx="109431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g</a:t>
              </a:r>
            </a:p>
          </p:txBody>
        </p:sp>
      </p:grpSp>
      <p:grpSp>
        <p:nvGrpSpPr>
          <p:cNvPr id="672" name="Group"/>
          <p:cNvGrpSpPr/>
          <p:nvPr/>
        </p:nvGrpSpPr>
        <p:grpSpPr>
          <a:xfrm>
            <a:off x="6898878" y="5655072"/>
            <a:ext cx="2085976" cy="268289"/>
            <a:chOff x="0" y="0"/>
            <a:chExt cx="2966721" cy="381565"/>
          </a:xfrm>
        </p:grpSpPr>
        <p:sp>
          <p:nvSpPr>
            <p:cNvPr id="670" name="Rectangle"/>
            <p:cNvSpPr/>
            <p:nvPr/>
          </p:nvSpPr>
          <p:spPr>
            <a:xfrm>
              <a:off x="0" y="0"/>
              <a:ext cx="2966721" cy="381565"/>
            </a:xfrm>
            <a:prstGeom prst="rect">
              <a:avLst/>
            </a:prstGeom>
            <a:solidFill>
              <a:srgbClr val="CBCBCB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71" name="h"/>
            <p:cNvSpPr txBox="1"/>
            <p:nvPr/>
          </p:nvSpPr>
          <p:spPr>
            <a:xfrm>
              <a:off x="1413441" y="55081"/>
              <a:ext cx="120832" cy="2770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h</a:t>
              </a:r>
            </a:p>
          </p:txBody>
        </p:sp>
      </p:grpSp>
      <p:grpSp>
        <p:nvGrpSpPr>
          <p:cNvPr id="675" name="Group"/>
          <p:cNvGrpSpPr/>
          <p:nvPr/>
        </p:nvGrpSpPr>
        <p:grpSpPr>
          <a:xfrm>
            <a:off x="7741841" y="3397250"/>
            <a:ext cx="1246189" cy="267891"/>
            <a:chOff x="0" y="0"/>
            <a:chExt cx="1772356" cy="381000"/>
          </a:xfrm>
        </p:grpSpPr>
        <p:sp>
          <p:nvSpPr>
            <p:cNvPr id="673" name="Rectangle"/>
            <p:cNvSpPr/>
            <p:nvPr/>
          </p:nvSpPr>
          <p:spPr>
            <a:xfrm>
              <a:off x="0" y="0"/>
              <a:ext cx="1772356" cy="381000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674" name="j"/>
            <p:cNvSpPr txBox="1"/>
            <p:nvPr/>
          </p:nvSpPr>
          <p:spPr>
            <a:xfrm>
              <a:off x="822677" y="53953"/>
              <a:ext cx="54716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FFFFFF"/>
                  </a:solidFill>
                </a:defRPr>
              </a:lvl1pPr>
            </a:lstStyle>
            <a:p>
              <a:r>
                <a:rPr sz="1266"/>
                <a:t>j</a:t>
              </a:r>
            </a:p>
          </p:txBody>
        </p:sp>
      </p:grpSp>
      <p:pic>
        <p:nvPicPr>
          <p:cNvPr id="676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4775161"/>
            <a:ext cx="301822" cy="305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677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5209342"/>
            <a:ext cx="301822" cy="305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678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5643524"/>
            <a:ext cx="301822" cy="305071"/>
          </a:xfrm>
          <a:prstGeom prst="rect">
            <a:avLst/>
          </a:prstGeom>
          <a:ln w="12700">
            <a:miter lim="400000"/>
          </a:ln>
        </p:spPr>
      </p:pic>
      <p:sp>
        <p:nvSpPr>
          <p:cNvPr id="679" name="Line"/>
          <p:cNvSpPr/>
          <p:nvPr/>
        </p:nvSpPr>
        <p:spPr>
          <a:xfrm>
            <a:off x="2726928" y="6223992"/>
            <a:ext cx="6964363" cy="1588"/>
          </a:xfrm>
          <a:prstGeom prst="line">
            <a:avLst/>
          </a:prstGeom>
          <a:ln w="25400">
            <a:solidFill>
              <a:srgbClr val="8A8A8A"/>
            </a:solidFill>
            <a:miter lim="400000"/>
            <a:headEnd type="triangle" len="sm"/>
            <a:tailEnd type="stealth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040CC315-92C1-6046-AE5F-24207D7D92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2300" y="809542"/>
            <a:ext cx="3796859" cy="209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03231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0000 0.205729" pathEditMode="relative">
                                      <p:cBhvr>
                                        <p:cTn id="6" dur="1000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Earliest-start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19822"/>
            <a:ext cx="10515600" cy="789583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Earliest-start-time-first algorithm demo</a:t>
            </a:r>
          </a:p>
        </p:txBody>
      </p:sp>
      <p:grpSp>
        <p:nvGrpSpPr>
          <p:cNvPr id="702" name="Group"/>
          <p:cNvGrpSpPr/>
          <p:nvPr/>
        </p:nvGrpSpPr>
        <p:grpSpPr>
          <a:xfrm>
            <a:off x="2724150" y="3429199"/>
            <a:ext cx="6679407" cy="2794993"/>
            <a:chOff x="0" y="0"/>
            <a:chExt cx="9499600" cy="3975099"/>
          </a:xfrm>
        </p:grpSpPr>
        <p:sp>
          <p:nvSpPr>
            <p:cNvPr id="685" name="Line"/>
            <p:cNvSpPr/>
            <p:nvPr/>
          </p:nvSpPr>
          <p:spPr>
            <a:xfrm flipV="1">
              <a:off x="591889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86" name="Line"/>
            <p:cNvSpPr/>
            <p:nvPr/>
          </p:nvSpPr>
          <p:spPr>
            <a:xfrm flipV="1">
              <a:off x="0" y="19457"/>
              <a:ext cx="2259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87" name="Line"/>
            <p:cNvSpPr/>
            <p:nvPr/>
          </p:nvSpPr>
          <p:spPr>
            <a:xfrm flipV="1">
              <a:off x="178018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88" name="Line"/>
            <p:cNvSpPr/>
            <p:nvPr/>
          </p:nvSpPr>
          <p:spPr>
            <a:xfrm flipV="1">
              <a:off x="1186038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89" name="Line"/>
            <p:cNvSpPr/>
            <p:nvPr/>
          </p:nvSpPr>
          <p:spPr>
            <a:xfrm flipV="1">
              <a:off x="237207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90" name="Line"/>
            <p:cNvSpPr/>
            <p:nvPr/>
          </p:nvSpPr>
          <p:spPr>
            <a:xfrm flipV="1">
              <a:off x="4150003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91" name="Line"/>
            <p:cNvSpPr/>
            <p:nvPr/>
          </p:nvSpPr>
          <p:spPr>
            <a:xfrm flipV="1">
              <a:off x="355811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92" name="Line"/>
            <p:cNvSpPr/>
            <p:nvPr/>
          </p:nvSpPr>
          <p:spPr>
            <a:xfrm flipV="1">
              <a:off x="5336041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93" name="Line"/>
            <p:cNvSpPr/>
            <p:nvPr/>
          </p:nvSpPr>
          <p:spPr>
            <a:xfrm flipV="1">
              <a:off x="4744152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94" name="Line"/>
            <p:cNvSpPr/>
            <p:nvPr/>
          </p:nvSpPr>
          <p:spPr>
            <a:xfrm flipV="1">
              <a:off x="6524338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95" name="Line"/>
            <p:cNvSpPr/>
            <p:nvPr/>
          </p:nvSpPr>
          <p:spPr>
            <a:xfrm flipV="1">
              <a:off x="5930189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96" name="Line"/>
            <p:cNvSpPr/>
            <p:nvPr/>
          </p:nvSpPr>
          <p:spPr>
            <a:xfrm flipV="1">
              <a:off x="296622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97" name="Line"/>
            <p:cNvSpPr/>
            <p:nvPr/>
          </p:nvSpPr>
          <p:spPr>
            <a:xfrm flipV="1">
              <a:off x="7123005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98" name="Line"/>
            <p:cNvSpPr/>
            <p:nvPr/>
          </p:nvSpPr>
          <p:spPr>
            <a:xfrm flipV="1">
              <a:off x="8311302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699" name="Line"/>
            <p:cNvSpPr/>
            <p:nvPr/>
          </p:nvSpPr>
          <p:spPr>
            <a:xfrm flipV="1">
              <a:off x="7717154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00" name="Line"/>
            <p:cNvSpPr/>
            <p:nvPr/>
          </p:nvSpPr>
          <p:spPr>
            <a:xfrm flipV="1">
              <a:off x="890319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01" name="Line"/>
            <p:cNvSpPr/>
            <p:nvPr/>
          </p:nvSpPr>
          <p:spPr>
            <a:xfrm flipV="1">
              <a:off x="949734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703" name="time"/>
          <p:cNvSpPr txBox="1"/>
          <p:nvPr/>
        </p:nvSpPr>
        <p:spPr>
          <a:xfrm>
            <a:off x="9496624" y="6290270"/>
            <a:ext cx="669727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704" name="9"/>
          <p:cNvSpPr txBox="1"/>
          <p:nvPr/>
        </p:nvSpPr>
        <p:spPr>
          <a:xfrm>
            <a:off x="260724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</a:t>
            </a:r>
          </a:p>
        </p:txBody>
      </p:sp>
      <p:sp>
        <p:nvSpPr>
          <p:cNvPr id="705" name="9:30"/>
          <p:cNvSpPr txBox="1"/>
          <p:nvPr/>
        </p:nvSpPr>
        <p:spPr>
          <a:xfrm>
            <a:off x="2944415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9:30</a:t>
            </a:r>
          </a:p>
        </p:txBody>
      </p:sp>
      <p:sp>
        <p:nvSpPr>
          <p:cNvPr id="706" name="10"/>
          <p:cNvSpPr txBox="1"/>
          <p:nvPr/>
        </p:nvSpPr>
        <p:spPr>
          <a:xfrm>
            <a:off x="3401615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</a:t>
            </a:r>
          </a:p>
        </p:txBody>
      </p:sp>
      <p:sp>
        <p:nvSpPr>
          <p:cNvPr id="707" name="10:30"/>
          <p:cNvSpPr txBox="1"/>
          <p:nvPr/>
        </p:nvSpPr>
        <p:spPr>
          <a:xfrm>
            <a:off x="3776265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10:30</a:t>
            </a:r>
          </a:p>
        </p:txBody>
      </p:sp>
      <p:sp>
        <p:nvSpPr>
          <p:cNvPr id="708" name="11"/>
          <p:cNvSpPr txBox="1"/>
          <p:nvPr/>
        </p:nvSpPr>
        <p:spPr>
          <a:xfrm>
            <a:off x="4276328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</a:t>
            </a:r>
          </a:p>
        </p:txBody>
      </p:sp>
      <p:sp>
        <p:nvSpPr>
          <p:cNvPr id="709" name="11:30"/>
          <p:cNvSpPr txBox="1"/>
          <p:nvPr/>
        </p:nvSpPr>
        <p:spPr>
          <a:xfrm>
            <a:off x="4604940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11:30</a:t>
            </a:r>
          </a:p>
        </p:txBody>
      </p:sp>
      <p:sp>
        <p:nvSpPr>
          <p:cNvPr id="710" name="12"/>
          <p:cNvSpPr txBox="1"/>
          <p:nvPr/>
        </p:nvSpPr>
        <p:spPr>
          <a:xfrm>
            <a:off x="5108177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</a:t>
            </a:r>
          </a:p>
        </p:txBody>
      </p:sp>
      <p:sp>
        <p:nvSpPr>
          <p:cNvPr id="711" name="12:30"/>
          <p:cNvSpPr txBox="1"/>
          <p:nvPr/>
        </p:nvSpPr>
        <p:spPr>
          <a:xfrm>
            <a:off x="5426273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12:30</a:t>
            </a:r>
          </a:p>
        </p:txBody>
      </p:sp>
      <p:sp>
        <p:nvSpPr>
          <p:cNvPr id="712" name="1"/>
          <p:cNvSpPr txBox="1"/>
          <p:nvPr/>
        </p:nvSpPr>
        <p:spPr>
          <a:xfrm>
            <a:off x="594099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</a:t>
            </a:r>
          </a:p>
        </p:txBody>
      </p:sp>
      <p:sp>
        <p:nvSpPr>
          <p:cNvPr id="713" name="1:30"/>
          <p:cNvSpPr txBox="1"/>
          <p:nvPr/>
        </p:nvSpPr>
        <p:spPr>
          <a:xfrm>
            <a:off x="6283524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1:30</a:t>
            </a:r>
          </a:p>
        </p:txBody>
      </p:sp>
      <p:sp>
        <p:nvSpPr>
          <p:cNvPr id="714" name="2"/>
          <p:cNvSpPr txBox="1"/>
          <p:nvPr/>
        </p:nvSpPr>
        <p:spPr>
          <a:xfrm>
            <a:off x="6763324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</a:t>
            </a:r>
          </a:p>
        </p:txBody>
      </p:sp>
      <p:sp>
        <p:nvSpPr>
          <p:cNvPr id="715" name="2:30"/>
          <p:cNvSpPr txBox="1"/>
          <p:nvPr/>
        </p:nvSpPr>
        <p:spPr>
          <a:xfrm>
            <a:off x="7138590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2:30</a:t>
            </a:r>
          </a:p>
        </p:txBody>
      </p:sp>
      <p:sp>
        <p:nvSpPr>
          <p:cNvPr id="716" name="3"/>
          <p:cNvSpPr txBox="1"/>
          <p:nvPr/>
        </p:nvSpPr>
        <p:spPr>
          <a:xfrm>
            <a:off x="7607875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</a:t>
            </a:r>
          </a:p>
        </p:txBody>
      </p:sp>
      <p:sp>
        <p:nvSpPr>
          <p:cNvPr id="717" name="3:30"/>
          <p:cNvSpPr txBox="1"/>
          <p:nvPr/>
        </p:nvSpPr>
        <p:spPr>
          <a:xfrm>
            <a:off x="7952978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3:30</a:t>
            </a:r>
          </a:p>
        </p:txBody>
      </p:sp>
      <p:sp>
        <p:nvSpPr>
          <p:cNvPr id="718" name="4"/>
          <p:cNvSpPr txBox="1"/>
          <p:nvPr/>
        </p:nvSpPr>
        <p:spPr>
          <a:xfrm>
            <a:off x="8430199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</a:t>
            </a:r>
          </a:p>
        </p:txBody>
      </p:sp>
      <p:sp>
        <p:nvSpPr>
          <p:cNvPr id="719" name="4:30"/>
          <p:cNvSpPr txBox="1"/>
          <p:nvPr/>
        </p:nvSpPr>
        <p:spPr>
          <a:xfrm>
            <a:off x="8805466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4:30</a:t>
            </a:r>
          </a:p>
        </p:txBody>
      </p:sp>
      <p:sp>
        <p:nvSpPr>
          <p:cNvPr id="720" name="lecture i is compatible with classroom 2"/>
          <p:cNvSpPr txBox="1"/>
          <p:nvPr/>
        </p:nvSpPr>
        <p:spPr>
          <a:xfrm>
            <a:off x="2607134" y="2945269"/>
            <a:ext cx="3345468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 dirty="0"/>
              <a:t>lecture </a:t>
            </a:r>
            <a:r>
              <a:rPr sz="1266" dirty="0" err="1"/>
              <a:t>i</a:t>
            </a:r>
            <a:r>
              <a:rPr sz="1266" dirty="0"/>
              <a:t> is compatible with classroom 2</a:t>
            </a:r>
          </a:p>
        </p:txBody>
      </p:sp>
      <p:sp>
        <p:nvSpPr>
          <p:cNvPr id="721" name="1"/>
          <p:cNvSpPr txBox="1"/>
          <p:nvPr/>
        </p:nvSpPr>
        <p:spPr>
          <a:xfrm>
            <a:off x="2345579" y="5733058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1</a:t>
            </a:r>
          </a:p>
        </p:txBody>
      </p:sp>
      <p:grpSp>
        <p:nvGrpSpPr>
          <p:cNvPr id="724" name="Group"/>
          <p:cNvGrpSpPr/>
          <p:nvPr/>
        </p:nvGrpSpPr>
        <p:grpSpPr>
          <a:xfrm>
            <a:off x="2727523" y="5652889"/>
            <a:ext cx="1241227" cy="268289"/>
            <a:chOff x="0" y="0"/>
            <a:chExt cx="1765300" cy="381565"/>
          </a:xfrm>
        </p:grpSpPr>
        <p:sp>
          <p:nvSpPr>
            <p:cNvPr id="722" name="Rectangle"/>
            <p:cNvSpPr/>
            <p:nvPr/>
          </p:nvSpPr>
          <p:spPr>
            <a:xfrm>
              <a:off x="0" y="0"/>
              <a:ext cx="1765300" cy="381565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23" name="a"/>
            <p:cNvSpPr txBox="1"/>
            <p:nvPr/>
          </p:nvSpPr>
          <p:spPr>
            <a:xfrm>
              <a:off x="815129" y="42382"/>
              <a:ext cx="111713" cy="2770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a</a:t>
              </a:r>
            </a:p>
          </p:txBody>
        </p:sp>
      </p:grpSp>
      <p:sp>
        <p:nvSpPr>
          <p:cNvPr id="725" name="2"/>
          <p:cNvSpPr txBox="1"/>
          <p:nvPr/>
        </p:nvSpPr>
        <p:spPr>
          <a:xfrm>
            <a:off x="2345579" y="5294511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2</a:t>
            </a:r>
          </a:p>
        </p:txBody>
      </p:sp>
      <p:grpSp>
        <p:nvGrpSpPr>
          <p:cNvPr id="728" name="Group"/>
          <p:cNvGrpSpPr/>
          <p:nvPr/>
        </p:nvGrpSpPr>
        <p:grpSpPr>
          <a:xfrm>
            <a:off x="2730698" y="5243910"/>
            <a:ext cx="2911079" cy="267891"/>
            <a:chOff x="0" y="0"/>
            <a:chExt cx="4140200" cy="381000"/>
          </a:xfrm>
        </p:grpSpPr>
        <p:sp>
          <p:nvSpPr>
            <p:cNvPr id="726" name="Rectangle"/>
            <p:cNvSpPr/>
            <p:nvPr/>
          </p:nvSpPr>
          <p:spPr>
            <a:xfrm>
              <a:off x="0" y="0"/>
              <a:ext cx="4140200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27" name="b"/>
            <p:cNvSpPr txBox="1"/>
            <p:nvPr/>
          </p:nvSpPr>
          <p:spPr>
            <a:xfrm>
              <a:off x="2010906" y="53953"/>
              <a:ext cx="120832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b</a:t>
              </a:r>
            </a:p>
          </p:txBody>
        </p:sp>
      </p:grpSp>
      <p:sp>
        <p:nvSpPr>
          <p:cNvPr id="729" name="3"/>
          <p:cNvSpPr txBox="1"/>
          <p:nvPr/>
        </p:nvSpPr>
        <p:spPr>
          <a:xfrm>
            <a:off x="2345579" y="4856163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3</a:t>
            </a:r>
          </a:p>
        </p:txBody>
      </p:sp>
      <p:grpSp>
        <p:nvGrpSpPr>
          <p:cNvPr id="732" name="Group"/>
          <p:cNvGrpSpPr/>
          <p:nvPr/>
        </p:nvGrpSpPr>
        <p:grpSpPr>
          <a:xfrm>
            <a:off x="2729508" y="4842272"/>
            <a:ext cx="1258888" cy="267891"/>
            <a:chOff x="0" y="0"/>
            <a:chExt cx="1790418" cy="381000"/>
          </a:xfrm>
        </p:grpSpPr>
        <p:sp>
          <p:nvSpPr>
            <p:cNvPr id="730" name="Rectangle"/>
            <p:cNvSpPr/>
            <p:nvPr/>
          </p:nvSpPr>
          <p:spPr>
            <a:xfrm>
              <a:off x="0" y="0"/>
              <a:ext cx="1790418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31" name="c"/>
            <p:cNvSpPr txBox="1"/>
            <p:nvPr/>
          </p:nvSpPr>
          <p:spPr>
            <a:xfrm>
              <a:off x="832554" y="53953"/>
              <a:ext cx="98034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735" name="Group"/>
          <p:cNvGrpSpPr/>
          <p:nvPr/>
        </p:nvGrpSpPr>
        <p:grpSpPr>
          <a:xfrm>
            <a:off x="4392811" y="4842272"/>
            <a:ext cx="1246189" cy="267891"/>
            <a:chOff x="0" y="0"/>
            <a:chExt cx="1772356" cy="381000"/>
          </a:xfrm>
        </p:grpSpPr>
        <p:sp>
          <p:nvSpPr>
            <p:cNvPr id="733" name="Rectangle"/>
            <p:cNvSpPr/>
            <p:nvPr/>
          </p:nvSpPr>
          <p:spPr>
            <a:xfrm>
              <a:off x="0" y="0"/>
              <a:ext cx="1772356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34" name="d"/>
            <p:cNvSpPr txBox="1"/>
            <p:nvPr/>
          </p:nvSpPr>
          <p:spPr>
            <a:xfrm>
              <a:off x="816259" y="53953"/>
              <a:ext cx="120832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d</a:t>
              </a:r>
            </a:p>
          </p:txBody>
        </p:sp>
      </p:grpSp>
      <p:grpSp>
        <p:nvGrpSpPr>
          <p:cNvPr id="738" name="Group"/>
          <p:cNvGrpSpPr/>
          <p:nvPr/>
        </p:nvGrpSpPr>
        <p:grpSpPr>
          <a:xfrm>
            <a:off x="4390430" y="5656659"/>
            <a:ext cx="2505076" cy="267891"/>
            <a:chOff x="0" y="0"/>
            <a:chExt cx="3562774" cy="381000"/>
          </a:xfrm>
        </p:grpSpPr>
        <p:sp>
          <p:nvSpPr>
            <p:cNvPr id="736" name="Rectangle"/>
            <p:cNvSpPr/>
            <p:nvPr/>
          </p:nvSpPr>
          <p:spPr>
            <a:xfrm>
              <a:off x="0" y="0"/>
              <a:ext cx="3562774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37" name="e"/>
            <p:cNvSpPr txBox="1"/>
            <p:nvPr/>
          </p:nvSpPr>
          <p:spPr>
            <a:xfrm>
              <a:off x="1716265" y="53953"/>
              <a:ext cx="113991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e</a:t>
              </a:r>
            </a:p>
          </p:txBody>
        </p:sp>
      </p:grpSp>
      <p:grpSp>
        <p:nvGrpSpPr>
          <p:cNvPr id="741" name="Group"/>
          <p:cNvGrpSpPr/>
          <p:nvPr/>
        </p:nvGrpSpPr>
        <p:grpSpPr>
          <a:xfrm>
            <a:off x="6067028" y="4837510"/>
            <a:ext cx="1246189" cy="267891"/>
            <a:chOff x="0" y="0"/>
            <a:chExt cx="1772356" cy="381000"/>
          </a:xfrm>
        </p:grpSpPr>
        <p:sp>
          <p:nvSpPr>
            <p:cNvPr id="739" name="Rectangle"/>
            <p:cNvSpPr/>
            <p:nvPr/>
          </p:nvSpPr>
          <p:spPr>
            <a:xfrm>
              <a:off x="0" y="0"/>
              <a:ext cx="1772356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40" name="f"/>
            <p:cNvSpPr txBox="1"/>
            <p:nvPr/>
          </p:nvSpPr>
          <p:spPr>
            <a:xfrm>
              <a:off x="822677" y="53953"/>
              <a:ext cx="70676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f</a:t>
              </a:r>
            </a:p>
          </p:txBody>
        </p:sp>
      </p:grpSp>
      <p:grpSp>
        <p:nvGrpSpPr>
          <p:cNvPr id="744" name="Group"/>
          <p:cNvGrpSpPr/>
          <p:nvPr/>
        </p:nvGrpSpPr>
        <p:grpSpPr>
          <a:xfrm>
            <a:off x="6063853" y="5238155"/>
            <a:ext cx="1255714" cy="267891"/>
            <a:chOff x="0" y="0"/>
            <a:chExt cx="1785903" cy="381000"/>
          </a:xfrm>
        </p:grpSpPr>
        <p:sp>
          <p:nvSpPr>
            <p:cNvPr id="742" name="Rectangle"/>
            <p:cNvSpPr/>
            <p:nvPr/>
          </p:nvSpPr>
          <p:spPr>
            <a:xfrm>
              <a:off x="0" y="0"/>
              <a:ext cx="1785903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43" name="g"/>
            <p:cNvSpPr txBox="1"/>
            <p:nvPr/>
          </p:nvSpPr>
          <p:spPr>
            <a:xfrm>
              <a:off x="823032" y="41253"/>
              <a:ext cx="109431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g</a:t>
              </a:r>
            </a:p>
          </p:txBody>
        </p:sp>
      </p:grpSp>
      <p:grpSp>
        <p:nvGrpSpPr>
          <p:cNvPr id="747" name="Group"/>
          <p:cNvGrpSpPr/>
          <p:nvPr/>
        </p:nvGrpSpPr>
        <p:grpSpPr>
          <a:xfrm>
            <a:off x="6898878" y="5655072"/>
            <a:ext cx="2085976" cy="268289"/>
            <a:chOff x="0" y="0"/>
            <a:chExt cx="2966721" cy="381565"/>
          </a:xfrm>
        </p:grpSpPr>
        <p:sp>
          <p:nvSpPr>
            <p:cNvPr id="745" name="Rectangle"/>
            <p:cNvSpPr/>
            <p:nvPr/>
          </p:nvSpPr>
          <p:spPr>
            <a:xfrm>
              <a:off x="0" y="0"/>
              <a:ext cx="2966721" cy="381565"/>
            </a:xfrm>
            <a:prstGeom prst="rect">
              <a:avLst/>
            </a:prstGeom>
            <a:solidFill>
              <a:srgbClr val="CBCBCB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46" name="h"/>
            <p:cNvSpPr txBox="1"/>
            <p:nvPr/>
          </p:nvSpPr>
          <p:spPr>
            <a:xfrm>
              <a:off x="1413441" y="55081"/>
              <a:ext cx="120832" cy="2770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h</a:t>
              </a:r>
            </a:p>
          </p:txBody>
        </p:sp>
      </p:grpSp>
      <p:grpSp>
        <p:nvGrpSpPr>
          <p:cNvPr id="750" name="Group"/>
          <p:cNvGrpSpPr/>
          <p:nvPr/>
        </p:nvGrpSpPr>
        <p:grpSpPr>
          <a:xfrm>
            <a:off x="7732911" y="3397250"/>
            <a:ext cx="1246189" cy="267891"/>
            <a:chOff x="0" y="0"/>
            <a:chExt cx="1772356" cy="381000"/>
          </a:xfrm>
        </p:grpSpPr>
        <p:sp>
          <p:nvSpPr>
            <p:cNvPr id="748" name="Rectangle"/>
            <p:cNvSpPr/>
            <p:nvPr/>
          </p:nvSpPr>
          <p:spPr>
            <a:xfrm>
              <a:off x="0" y="0"/>
              <a:ext cx="1772356" cy="381000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49" name="i"/>
            <p:cNvSpPr txBox="1"/>
            <p:nvPr/>
          </p:nvSpPr>
          <p:spPr>
            <a:xfrm>
              <a:off x="822677" y="53953"/>
              <a:ext cx="52437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FFFFFF"/>
                  </a:solidFill>
                </a:defRPr>
              </a:lvl1pPr>
            </a:lstStyle>
            <a:p>
              <a:r>
                <a:rPr sz="1266"/>
                <a:t>i</a:t>
              </a:r>
            </a:p>
          </p:txBody>
        </p:sp>
      </p:grpSp>
      <p:grpSp>
        <p:nvGrpSpPr>
          <p:cNvPr id="753" name="Group"/>
          <p:cNvGrpSpPr/>
          <p:nvPr/>
        </p:nvGrpSpPr>
        <p:grpSpPr>
          <a:xfrm>
            <a:off x="7741841" y="4843860"/>
            <a:ext cx="1246189" cy="267891"/>
            <a:chOff x="0" y="0"/>
            <a:chExt cx="1772356" cy="381000"/>
          </a:xfrm>
        </p:grpSpPr>
        <p:sp>
          <p:nvSpPr>
            <p:cNvPr id="751" name="Rectangle"/>
            <p:cNvSpPr/>
            <p:nvPr/>
          </p:nvSpPr>
          <p:spPr>
            <a:xfrm>
              <a:off x="0" y="0"/>
              <a:ext cx="1772356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752" name="j"/>
            <p:cNvSpPr txBox="1"/>
            <p:nvPr/>
          </p:nvSpPr>
          <p:spPr>
            <a:xfrm>
              <a:off x="822677" y="53953"/>
              <a:ext cx="54716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j</a:t>
              </a:r>
            </a:p>
          </p:txBody>
        </p:sp>
      </p:grpSp>
      <p:pic>
        <p:nvPicPr>
          <p:cNvPr id="754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4775161"/>
            <a:ext cx="301822" cy="305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755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5209342"/>
            <a:ext cx="301822" cy="305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756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5643524"/>
            <a:ext cx="301822" cy="305071"/>
          </a:xfrm>
          <a:prstGeom prst="rect">
            <a:avLst/>
          </a:prstGeom>
          <a:ln w="12700">
            <a:miter lim="400000"/>
          </a:ln>
        </p:spPr>
      </p:pic>
      <p:sp>
        <p:nvSpPr>
          <p:cNvPr id="757" name="Line"/>
          <p:cNvSpPr/>
          <p:nvPr/>
        </p:nvSpPr>
        <p:spPr>
          <a:xfrm>
            <a:off x="2726928" y="6223992"/>
            <a:ext cx="6964363" cy="1588"/>
          </a:xfrm>
          <a:prstGeom prst="line">
            <a:avLst/>
          </a:prstGeom>
          <a:ln w="25400">
            <a:solidFill>
              <a:srgbClr val="8A8A8A"/>
            </a:solidFill>
            <a:miter lim="400000"/>
            <a:headEnd type="triangle" len="sm"/>
            <a:tailEnd type="stealth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DFB65646-088D-CD4C-B786-321A8B181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2300" y="809542"/>
            <a:ext cx="3796859" cy="209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40323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C 0.054623 0.000032 0.183709 0.120601 0.183685 0.193432 C 0.183661 0.266263 0.054536 0.263776 -0.000087 0.263744" pathEditMode="relative">
                                      <p:cBhvr>
                                        <p:cTn id="6" dur="150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34AA84B-86BB-B840-91A5-EFE6826B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314" y="99527"/>
            <a:ext cx="8839200" cy="838200"/>
          </a:xfrm>
        </p:spPr>
        <p:txBody>
          <a:bodyPr/>
          <a:lstStyle/>
          <a:p>
            <a:r>
              <a:rPr lang="en-US" altLang="en-US" dirty="0"/>
              <a:t>Example: Counting money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5D8EEF0-F3B1-F641-BC65-ED8BC5C71AB4}"/>
              </a:ext>
            </a:extLst>
          </p:cNvPr>
          <p:cNvSpPr txBox="1">
            <a:spLocks noChangeArrowheads="1"/>
          </p:cNvSpPr>
          <p:nvPr/>
        </p:nvSpPr>
        <p:spPr>
          <a:xfrm>
            <a:off x="827314" y="1158240"/>
            <a:ext cx="8839200" cy="51816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/>
              <a:t>Suppose you want to count out a certain amount of money, using the fewest possible bills and coins</a:t>
            </a:r>
          </a:p>
          <a:p>
            <a:r>
              <a:rPr lang="en-US" altLang="en-US"/>
              <a:t>A greedy algorithm would do this would be:</a:t>
            </a:r>
            <a:br>
              <a:rPr lang="en-US" altLang="en-US"/>
            </a:br>
            <a:r>
              <a:rPr lang="en-US" altLang="en-US">
                <a:solidFill>
                  <a:schemeClr val="tx2"/>
                </a:solidFill>
              </a:rPr>
              <a:t>At each step, take the largest possible bill or coin that does not overshoot</a:t>
            </a:r>
          </a:p>
          <a:p>
            <a:pPr lvl="1"/>
            <a:r>
              <a:rPr lang="en-US" altLang="en-US"/>
              <a:t>Example: To make $6.39, you can choose:</a:t>
            </a:r>
          </a:p>
          <a:p>
            <a:pPr lvl="2"/>
            <a:r>
              <a:rPr lang="en-US" altLang="en-US"/>
              <a:t>a $5 bill</a:t>
            </a:r>
          </a:p>
          <a:p>
            <a:pPr lvl="2"/>
            <a:r>
              <a:rPr lang="en-US" altLang="en-US"/>
              <a:t>a $1 bill, to make $6</a:t>
            </a:r>
          </a:p>
          <a:p>
            <a:pPr lvl="2"/>
            <a:r>
              <a:rPr lang="en-US" altLang="en-US"/>
              <a:t>a 25¢ coin, to make $6.25</a:t>
            </a:r>
          </a:p>
          <a:p>
            <a:pPr lvl="2"/>
            <a:r>
              <a:rPr lang="en-US" altLang="en-US"/>
              <a:t>A 10¢ coin, to make $6.35</a:t>
            </a:r>
          </a:p>
          <a:p>
            <a:pPr lvl="2"/>
            <a:r>
              <a:rPr lang="en-US" altLang="en-US"/>
              <a:t>four 1¢ coins, to make $6.39</a:t>
            </a:r>
          </a:p>
          <a:p>
            <a:r>
              <a:rPr lang="en-US" altLang="en-US"/>
              <a:t>For US money, the greedy algorithm always gives the optimum solution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45536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Earliest-start-time-first algorithm demo"/>
          <p:cNvSpPr txBox="1">
            <a:spLocks noGrp="1"/>
          </p:cNvSpPr>
          <p:nvPr>
            <p:ph type="title"/>
          </p:nvPr>
        </p:nvSpPr>
        <p:spPr>
          <a:xfrm>
            <a:off x="838200" y="119822"/>
            <a:ext cx="10515600" cy="789583"/>
          </a:xfrm>
          <a:prstGeom prst="rect">
            <a:avLst/>
          </a:prstGeom>
        </p:spPr>
        <p:txBody>
          <a:bodyPr/>
          <a:lstStyle/>
          <a:p>
            <a:r>
              <a:rPr dirty="0"/>
              <a:t>Earliest-start-time-first algorithm demo</a:t>
            </a:r>
          </a:p>
        </p:txBody>
      </p:sp>
      <p:sp>
        <p:nvSpPr>
          <p:cNvPr id="761" name="Consider lectures in order of start time:…"/>
          <p:cNvSpPr txBox="1">
            <a:spLocks noGrp="1"/>
          </p:cNvSpPr>
          <p:nvPr>
            <p:ph type="body" idx="1"/>
          </p:nvPr>
        </p:nvSpPr>
        <p:spPr>
          <a:xfrm>
            <a:off x="838200" y="130730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Consider lectures in order of start time:</a:t>
            </a:r>
          </a:p>
          <a:p>
            <a:pPr lvl="1"/>
            <a:r>
              <a:rPr dirty="0">
                <a:uFill>
                  <a:solidFill>
                    <a:srgbClr val="000000"/>
                  </a:solidFill>
                </a:uFill>
              </a:rPr>
              <a:t>Assign next lecture to any compatible classroom (if one exists).</a:t>
            </a:r>
          </a:p>
          <a:p>
            <a:pPr lvl="1"/>
            <a:r>
              <a:rPr dirty="0">
                <a:uFill>
                  <a:solidFill>
                    <a:srgbClr val="000000"/>
                  </a:solidFill>
                </a:uFill>
              </a:rPr>
              <a:t>Otherwise, open up a new classroom.</a:t>
            </a:r>
            <a:br>
              <a:rPr dirty="0">
                <a:uFill>
                  <a:solidFill>
                    <a:srgbClr val="000000"/>
                  </a:solidFill>
                </a:uFill>
              </a:rPr>
            </a:br>
            <a:endParaRPr dirty="0">
              <a:uFill>
                <a:solidFill>
                  <a:srgbClr val="000000"/>
                </a:solidFill>
              </a:uFill>
            </a:endParaRPr>
          </a:p>
        </p:txBody>
      </p:sp>
      <p:grpSp>
        <p:nvGrpSpPr>
          <p:cNvPr id="780" name="Group"/>
          <p:cNvGrpSpPr/>
          <p:nvPr/>
        </p:nvGrpSpPr>
        <p:grpSpPr>
          <a:xfrm>
            <a:off x="2724150" y="3429199"/>
            <a:ext cx="6679407" cy="2794993"/>
            <a:chOff x="0" y="0"/>
            <a:chExt cx="9499600" cy="3975099"/>
          </a:xfrm>
        </p:grpSpPr>
        <p:sp>
          <p:nvSpPr>
            <p:cNvPr id="763" name="Line"/>
            <p:cNvSpPr/>
            <p:nvPr/>
          </p:nvSpPr>
          <p:spPr>
            <a:xfrm flipV="1">
              <a:off x="591889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64" name="Line"/>
            <p:cNvSpPr/>
            <p:nvPr/>
          </p:nvSpPr>
          <p:spPr>
            <a:xfrm flipV="1">
              <a:off x="0" y="19457"/>
              <a:ext cx="2259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65" name="Line"/>
            <p:cNvSpPr/>
            <p:nvPr/>
          </p:nvSpPr>
          <p:spPr>
            <a:xfrm flipV="1">
              <a:off x="178018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66" name="Line"/>
            <p:cNvSpPr/>
            <p:nvPr/>
          </p:nvSpPr>
          <p:spPr>
            <a:xfrm flipV="1">
              <a:off x="1186038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67" name="Line"/>
            <p:cNvSpPr/>
            <p:nvPr/>
          </p:nvSpPr>
          <p:spPr>
            <a:xfrm flipV="1">
              <a:off x="2372076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68" name="Line"/>
            <p:cNvSpPr/>
            <p:nvPr/>
          </p:nvSpPr>
          <p:spPr>
            <a:xfrm flipV="1">
              <a:off x="4150003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69" name="Line"/>
            <p:cNvSpPr/>
            <p:nvPr/>
          </p:nvSpPr>
          <p:spPr>
            <a:xfrm flipV="1">
              <a:off x="355811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70" name="Line"/>
            <p:cNvSpPr/>
            <p:nvPr/>
          </p:nvSpPr>
          <p:spPr>
            <a:xfrm flipV="1">
              <a:off x="5336041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71" name="Line"/>
            <p:cNvSpPr/>
            <p:nvPr/>
          </p:nvSpPr>
          <p:spPr>
            <a:xfrm flipV="1">
              <a:off x="4744152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72" name="Line"/>
            <p:cNvSpPr/>
            <p:nvPr/>
          </p:nvSpPr>
          <p:spPr>
            <a:xfrm flipV="1">
              <a:off x="6524338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73" name="Line"/>
            <p:cNvSpPr/>
            <p:nvPr/>
          </p:nvSpPr>
          <p:spPr>
            <a:xfrm flipV="1">
              <a:off x="5930189" y="19457"/>
              <a:ext cx="2261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74" name="Line"/>
            <p:cNvSpPr/>
            <p:nvPr/>
          </p:nvSpPr>
          <p:spPr>
            <a:xfrm flipV="1">
              <a:off x="2966224" y="19457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75" name="Line"/>
            <p:cNvSpPr/>
            <p:nvPr/>
          </p:nvSpPr>
          <p:spPr>
            <a:xfrm flipV="1">
              <a:off x="7123005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76" name="Line"/>
            <p:cNvSpPr/>
            <p:nvPr/>
          </p:nvSpPr>
          <p:spPr>
            <a:xfrm flipV="1">
              <a:off x="8311302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77" name="Line"/>
            <p:cNvSpPr/>
            <p:nvPr/>
          </p:nvSpPr>
          <p:spPr>
            <a:xfrm flipV="1">
              <a:off x="7717154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78" name="Line"/>
            <p:cNvSpPr/>
            <p:nvPr/>
          </p:nvSpPr>
          <p:spPr>
            <a:xfrm flipV="1">
              <a:off x="890319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779" name="Line"/>
            <p:cNvSpPr/>
            <p:nvPr/>
          </p:nvSpPr>
          <p:spPr>
            <a:xfrm flipV="1">
              <a:off x="9497341" y="0"/>
              <a:ext cx="2260" cy="3955643"/>
            </a:xfrm>
            <a:prstGeom prst="line">
              <a:avLst/>
            </a:prstGeom>
            <a:noFill/>
            <a:ln w="9525" cap="flat">
              <a:solidFill>
                <a:srgbClr val="CBCBCB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781" name="time"/>
          <p:cNvSpPr txBox="1"/>
          <p:nvPr/>
        </p:nvSpPr>
        <p:spPr>
          <a:xfrm>
            <a:off x="9496624" y="6290270"/>
            <a:ext cx="669727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time</a:t>
            </a:r>
          </a:p>
        </p:txBody>
      </p:sp>
      <p:sp>
        <p:nvSpPr>
          <p:cNvPr id="782" name="9"/>
          <p:cNvSpPr txBox="1"/>
          <p:nvPr/>
        </p:nvSpPr>
        <p:spPr>
          <a:xfrm>
            <a:off x="260724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</a:t>
            </a:r>
          </a:p>
        </p:txBody>
      </p:sp>
      <p:sp>
        <p:nvSpPr>
          <p:cNvPr id="783" name="9:30"/>
          <p:cNvSpPr txBox="1"/>
          <p:nvPr/>
        </p:nvSpPr>
        <p:spPr>
          <a:xfrm>
            <a:off x="2944415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9:30</a:t>
            </a:r>
          </a:p>
        </p:txBody>
      </p:sp>
      <p:sp>
        <p:nvSpPr>
          <p:cNvPr id="784" name="10"/>
          <p:cNvSpPr txBox="1"/>
          <p:nvPr/>
        </p:nvSpPr>
        <p:spPr>
          <a:xfrm>
            <a:off x="3401615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</a:t>
            </a:r>
          </a:p>
        </p:txBody>
      </p:sp>
      <p:sp>
        <p:nvSpPr>
          <p:cNvPr id="785" name="10:30"/>
          <p:cNvSpPr txBox="1"/>
          <p:nvPr/>
        </p:nvSpPr>
        <p:spPr>
          <a:xfrm>
            <a:off x="3776265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10:30</a:t>
            </a:r>
          </a:p>
        </p:txBody>
      </p:sp>
      <p:sp>
        <p:nvSpPr>
          <p:cNvPr id="786" name="11"/>
          <p:cNvSpPr txBox="1"/>
          <p:nvPr/>
        </p:nvSpPr>
        <p:spPr>
          <a:xfrm>
            <a:off x="4276328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</a:t>
            </a:r>
          </a:p>
        </p:txBody>
      </p:sp>
      <p:sp>
        <p:nvSpPr>
          <p:cNvPr id="787" name="11:30"/>
          <p:cNvSpPr txBox="1"/>
          <p:nvPr/>
        </p:nvSpPr>
        <p:spPr>
          <a:xfrm>
            <a:off x="4604940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11:30</a:t>
            </a:r>
          </a:p>
        </p:txBody>
      </p:sp>
      <p:sp>
        <p:nvSpPr>
          <p:cNvPr id="788" name="12"/>
          <p:cNvSpPr txBox="1"/>
          <p:nvPr/>
        </p:nvSpPr>
        <p:spPr>
          <a:xfrm>
            <a:off x="5108177" y="6313289"/>
            <a:ext cx="12824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</a:t>
            </a:r>
          </a:p>
        </p:txBody>
      </p:sp>
      <p:sp>
        <p:nvSpPr>
          <p:cNvPr id="789" name="12:30"/>
          <p:cNvSpPr txBox="1"/>
          <p:nvPr/>
        </p:nvSpPr>
        <p:spPr>
          <a:xfrm>
            <a:off x="5426273" y="6313289"/>
            <a:ext cx="29014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12:30</a:t>
            </a:r>
          </a:p>
        </p:txBody>
      </p:sp>
      <p:sp>
        <p:nvSpPr>
          <p:cNvPr id="790" name="1"/>
          <p:cNvSpPr txBox="1"/>
          <p:nvPr/>
        </p:nvSpPr>
        <p:spPr>
          <a:xfrm>
            <a:off x="5940999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</a:t>
            </a:r>
          </a:p>
        </p:txBody>
      </p:sp>
      <p:sp>
        <p:nvSpPr>
          <p:cNvPr id="791" name="1:30"/>
          <p:cNvSpPr txBox="1"/>
          <p:nvPr/>
        </p:nvSpPr>
        <p:spPr>
          <a:xfrm>
            <a:off x="6283524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1:30</a:t>
            </a:r>
          </a:p>
        </p:txBody>
      </p:sp>
      <p:sp>
        <p:nvSpPr>
          <p:cNvPr id="792" name="2"/>
          <p:cNvSpPr txBox="1"/>
          <p:nvPr/>
        </p:nvSpPr>
        <p:spPr>
          <a:xfrm>
            <a:off x="6763324" y="6313289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</a:t>
            </a:r>
          </a:p>
        </p:txBody>
      </p:sp>
      <p:sp>
        <p:nvSpPr>
          <p:cNvPr id="793" name="2:30"/>
          <p:cNvSpPr txBox="1"/>
          <p:nvPr/>
        </p:nvSpPr>
        <p:spPr>
          <a:xfrm>
            <a:off x="7138590" y="6313289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2:30</a:t>
            </a:r>
          </a:p>
        </p:txBody>
      </p:sp>
      <p:sp>
        <p:nvSpPr>
          <p:cNvPr id="794" name="3"/>
          <p:cNvSpPr txBox="1"/>
          <p:nvPr/>
        </p:nvSpPr>
        <p:spPr>
          <a:xfrm>
            <a:off x="7607875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</a:t>
            </a:r>
          </a:p>
        </p:txBody>
      </p:sp>
      <p:sp>
        <p:nvSpPr>
          <p:cNvPr id="795" name="3:30"/>
          <p:cNvSpPr txBox="1"/>
          <p:nvPr/>
        </p:nvSpPr>
        <p:spPr>
          <a:xfrm>
            <a:off x="7952978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3:30</a:t>
            </a:r>
          </a:p>
        </p:txBody>
      </p:sp>
      <p:sp>
        <p:nvSpPr>
          <p:cNvPr id="796" name="4"/>
          <p:cNvSpPr txBox="1"/>
          <p:nvPr/>
        </p:nvSpPr>
        <p:spPr>
          <a:xfrm>
            <a:off x="8430199" y="6307931"/>
            <a:ext cx="64120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</a:t>
            </a:r>
          </a:p>
        </p:txBody>
      </p:sp>
      <p:sp>
        <p:nvSpPr>
          <p:cNvPr id="797" name="4:30"/>
          <p:cNvSpPr txBox="1"/>
          <p:nvPr/>
        </p:nvSpPr>
        <p:spPr>
          <a:xfrm>
            <a:off x="8805466" y="6307931"/>
            <a:ext cx="226024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900"/>
              </a:spcBef>
              <a:buFont typeface="Helvetica"/>
              <a:defRPr sz="1400">
                <a:solidFill>
                  <a:srgbClr val="606060"/>
                </a:solidFill>
              </a:defRPr>
            </a:lvl1pPr>
          </a:lstStyle>
          <a:p>
            <a:r>
              <a:rPr sz="984"/>
              <a:t>4:30</a:t>
            </a:r>
          </a:p>
        </p:txBody>
      </p:sp>
      <p:sp>
        <p:nvSpPr>
          <p:cNvPr id="798" name="done"/>
          <p:cNvSpPr txBox="1"/>
          <p:nvPr/>
        </p:nvSpPr>
        <p:spPr>
          <a:xfrm>
            <a:off x="2671369" y="2945269"/>
            <a:ext cx="413575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 dirty="0"/>
              <a:t>done</a:t>
            </a:r>
          </a:p>
        </p:txBody>
      </p:sp>
      <p:sp>
        <p:nvSpPr>
          <p:cNvPr id="799" name="1"/>
          <p:cNvSpPr txBox="1"/>
          <p:nvPr/>
        </p:nvSpPr>
        <p:spPr>
          <a:xfrm>
            <a:off x="2345579" y="5733058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1</a:t>
            </a:r>
          </a:p>
        </p:txBody>
      </p:sp>
      <p:grpSp>
        <p:nvGrpSpPr>
          <p:cNvPr id="802" name="Group"/>
          <p:cNvGrpSpPr/>
          <p:nvPr/>
        </p:nvGrpSpPr>
        <p:grpSpPr>
          <a:xfrm>
            <a:off x="2727523" y="5652889"/>
            <a:ext cx="1241227" cy="268289"/>
            <a:chOff x="0" y="0"/>
            <a:chExt cx="1765300" cy="381565"/>
          </a:xfrm>
        </p:grpSpPr>
        <p:sp>
          <p:nvSpPr>
            <p:cNvPr id="800" name="Rectangle"/>
            <p:cNvSpPr/>
            <p:nvPr/>
          </p:nvSpPr>
          <p:spPr>
            <a:xfrm>
              <a:off x="0" y="0"/>
              <a:ext cx="1765300" cy="381565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01" name="a"/>
            <p:cNvSpPr txBox="1"/>
            <p:nvPr/>
          </p:nvSpPr>
          <p:spPr>
            <a:xfrm>
              <a:off x="815129" y="42382"/>
              <a:ext cx="111713" cy="2770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a</a:t>
              </a:r>
            </a:p>
          </p:txBody>
        </p:sp>
      </p:grpSp>
      <p:sp>
        <p:nvSpPr>
          <p:cNvPr id="803" name="2"/>
          <p:cNvSpPr txBox="1"/>
          <p:nvPr/>
        </p:nvSpPr>
        <p:spPr>
          <a:xfrm>
            <a:off x="2345579" y="5294511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2</a:t>
            </a:r>
          </a:p>
        </p:txBody>
      </p:sp>
      <p:grpSp>
        <p:nvGrpSpPr>
          <p:cNvPr id="806" name="Group"/>
          <p:cNvGrpSpPr/>
          <p:nvPr/>
        </p:nvGrpSpPr>
        <p:grpSpPr>
          <a:xfrm>
            <a:off x="2730698" y="5243910"/>
            <a:ext cx="2911079" cy="267891"/>
            <a:chOff x="0" y="0"/>
            <a:chExt cx="4140200" cy="381000"/>
          </a:xfrm>
        </p:grpSpPr>
        <p:sp>
          <p:nvSpPr>
            <p:cNvPr id="804" name="Rectangle"/>
            <p:cNvSpPr/>
            <p:nvPr/>
          </p:nvSpPr>
          <p:spPr>
            <a:xfrm>
              <a:off x="0" y="0"/>
              <a:ext cx="4140200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05" name="b"/>
            <p:cNvSpPr txBox="1"/>
            <p:nvPr/>
          </p:nvSpPr>
          <p:spPr>
            <a:xfrm>
              <a:off x="2010906" y="53953"/>
              <a:ext cx="120832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b</a:t>
              </a:r>
            </a:p>
          </p:txBody>
        </p:sp>
      </p:grpSp>
      <p:sp>
        <p:nvSpPr>
          <p:cNvPr id="807" name="3"/>
          <p:cNvSpPr txBox="1"/>
          <p:nvPr/>
        </p:nvSpPr>
        <p:spPr>
          <a:xfrm>
            <a:off x="2345579" y="4856163"/>
            <a:ext cx="102592" cy="19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48AA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sz="1266"/>
              <a:t>3</a:t>
            </a:r>
          </a:p>
        </p:txBody>
      </p:sp>
      <p:grpSp>
        <p:nvGrpSpPr>
          <p:cNvPr id="810" name="Group"/>
          <p:cNvGrpSpPr/>
          <p:nvPr/>
        </p:nvGrpSpPr>
        <p:grpSpPr>
          <a:xfrm>
            <a:off x="2729508" y="4842272"/>
            <a:ext cx="1258888" cy="267891"/>
            <a:chOff x="0" y="0"/>
            <a:chExt cx="1790418" cy="381000"/>
          </a:xfrm>
        </p:grpSpPr>
        <p:sp>
          <p:nvSpPr>
            <p:cNvPr id="808" name="Rectangle"/>
            <p:cNvSpPr/>
            <p:nvPr/>
          </p:nvSpPr>
          <p:spPr>
            <a:xfrm>
              <a:off x="0" y="0"/>
              <a:ext cx="1790418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09" name="c"/>
            <p:cNvSpPr txBox="1"/>
            <p:nvPr/>
          </p:nvSpPr>
          <p:spPr>
            <a:xfrm>
              <a:off x="832554" y="53953"/>
              <a:ext cx="98034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c</a:t>
              </a:r>
            </a:p>
          </p:txBody>
        </p:sp>
      </p:grpSp>
      <p:grpSp>
        <p:nvGrpSpPr>
          <p:cNvPr id="813" name="Group"/>
          <p:cNvGrpSpPr/>
          <p:nvPr/>
        </p:nvGrpSpPr>
        <p:grpSpPr>
          <a:xfrm>
            <a:off x="4392811" y="4842272"/>
            <a:ext cx="1246189" cy="267891"/>
            <a:chOff x="0" y="0"/>
            <a:chExt cx="1772356" cy="381000"/>
          </a:xfrm>
        </p:grpSpPr>
        <p:sp>
          <p:nvSpPr>
            <p:cNvPr id="811" name="Rectangle"/>
            <p:cNvSpPr/>
            <p:nvPr/>
          </p:nvSpPr>
          <p:spPr>
            <a:xfrm>
              <a:off x="0" y="0"/>
              <a:ext cx="1772356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12" name="d"/>
            <p:cNvSpPr txBox="1"/>
            <p:nvPr/>
          </p:nvSpPr>
          <p:spPr>
            <a:xfrm>
              <a:off x="816259" y="53953"/>
              <a:ext cx="120832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d</a:t>
              </a:r>
            </a:p>
          </p:txBody>
        </p:sp>
      </p:grpSp>
      <p:grpSp>
        <p:nvGrpSpPr>
          <p:cNvPr id="816" name="Group"/>
          <p:cNvGrpSpPr/>
          <p:nvPr/>
        </p:nvGrpSpPr>
        <p:grpSpPr>
          <a:xfrm>
            <a:off x="4390430" y="5656659"/>
            <a:ext cx="2505076" cy="267891"/>
            <a:chOff x="0" y="0"/>
            <a:chExt cx="3562774" cy="381000"/>
          </a:xfrm>
        </p:grpSpPr>
        <p:sp>
          <p:nvSpPr>
            <p:cNvPr id="814" name="Rectangle"/>
            <p:cNvSpPr/>
            <p:nvPr/>
          </p:nvSpPr>
          <p:spPr>
            <a:xfrm>
              <a:off x="0" y="0"/>
              <a:ext cx="3562774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15" name="e"/>
            <p:cNvSpPr txBox="1"/>
            <p:nvPr/>
          </p:nvSpPr>
          <p:spPr>
            <a:xfrm>
              <a:off x="1716265" y="53953"/>
              <a:ext cx="113991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e</a:t>
              </a:r>
            </a:p>
          </p:txBody>
        </p:sp>
      </p:grpSp>
      <p:grpSp>
        <p:nvGrpSpPr>
          <p:cNvPr id="819" name="Group"/>
          <p:cNvGrpSpPr/>
          <p:nvPr/>
        </p:nvGrpSpPr>
        <p:grpSpPr>
          <a:xfrm>
            <a:off x="6067028" y="4837510"/>
            <a:ext cx="1246189" cy="267891"/>
            <a:chOff x="0" y="0"/>
            <a:chExt cx="1772356" cy="381000"/>
          </a:xfrm>
        </p:grpSpPr>
        <p:sp>
          <p:nvSpPr>
            <p:cNvPr id="817" name="Rectangle"/>
            <p:cNvSpPr/>
            <p:nvPr/>
          </p:nvSpPr>
          <p:spPr>
            <a:xfrm>
              <a:off x="0" y="0"/>
              <a:ext cx="1772356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18" name="f"/>
            <p:cNvSpPr txBox="1"/>
            <p:nvPr/>
          </p:nvSpPr>
          <p:spPr>
            <a:xfrm>
              <a:off x="822677" y="53953"/>
              <a:ext cx="70676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f</a:t>
              </a:r>
            </a:p>
          </p:txBody>
        </p:sp>
      </p:grpSp>
      <p:grpSp>
        <p:nvGrpSpPr>
          <p:cNvPr id="822" name="Group"/>
          <p:cNvGrpSpPr/>
          <p:nvPr/>
        </p:nvGrpSpPr>
        <p:grpSpPr>
          <a:xfrm>
            <a:off x="6063853" y="5238155"/>
            <a:ext cx="1255714" cy="267891"/>
            <a:chOff x="0" y="0"/>
            <a:chExt cx="1785903" cy="381000"/>
          </a:xfrm>
        </p:grpSpPr>
        <p:sp>
          <p:nvSpPr>
            <p:cNvPr id="820" name="Rectangle"/>
            <p:cNvSpPr/>
            <p:nvPr/>
          </p:nvSpPr>
          <p:spPr>
            <a:xfrm>
              <a:off x="0" y="0"/>
              <a:ext cx="1785903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21" name="g"/>
            <p:cNvSpPr txBox="1"/>
            <p:nvPr/>
          </p:nvSpPr>
          <p:spPr>
            <a:xfrm>
              <a:off x="823032" y="41253"/>
              <a:ext cx="109431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g</a:t>
              </a:r>
            </a:p>
          </p:txBody>
        </p:sp>
      </p:grpSp>
      <p:grpSp>
        <p:nvGrpSpPr>
          <p:cNvPr id="825" name="Group"/>
          <p:cNvGrpSpPr/>
          <p:nvPr/>
        </p:nvGrpSpPr>
        <p:grpSpPr>
          <a:xfrm>
            <a:off x="6898878" y="5655072"/>
            <a:ext cx="2085976" cy="268289"/>
            <a:chOff x="0" y="0"/>
            <a:chExt cx="2966721" cy="381565"/>
          </a:xfrm>
        </p:grpSpPr>
        <p:sp>
          <p:nvSpPr>
            <p:cNvPr id="823" name="Rectangle"/>
            <p:cNvSpPr/>
            <p:nvPr/>
          </p:nvSpPr>
          <p:spPr>
            <a:xfrm>
              <a:off x="0" y="0"/>
              <a:ext cx="2966721" cy="381565"/>
            </a:xfrm>
            <a:prstGeom prst="rect">
              <a:avLst/>
            </a:prstGeom>
            <a:solidFill>
              <a:srgbClr val="CBCBCB"/>
            </a:solidFill>
            <a:ln w="952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24" name="h"/>
            <p:cNvSpPr txBox="1"/>
            <p:nvPr/>
          </p:nvSpPr>
          <p:spPr>
            <a:xfrm>
              <a:off x="1413441" y="55081"/>
              <a:ext cx="120832" cy="2770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h</a:t>
              </a:r>
            </a:p>
          </p:txBody>
        </p:sp>
      </p:grpSp>
      <p:grpSp>
        <p:nvGrpSpPr>
          <p:cNvPr id="828" name="Group"/>
          <p:cNvGrpSpPr/>
          <p:nvPr/>
        </p:nvGrpSpPr>
        <p:grpSpPr>
          <a:xfrm>
            <a:off x="7741841" y="4843860"/>
            <a:ext cx="1246189" cy="267891"/>
            <a:chOff x="0" y="0"/>
            <a:chExt cx="1772356" cy="381000"/>
          </a:xfrm>
        </p:grpSpPr>
        <p:sp>
          <p:nvSpPr>
            <p:cNvPr id="826" name="Rectangle"/>
            <p:cNvSpPr/>
            <p:nvPr/>
          </p:nvSpPr>
          <p:spPr>
            <a:xfrm>
              <a:off x="0" y="0"/>
              <a:ext cx="1772356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27" name="j"/>
            <p:cNvSpPr txBox="1"/>
            <p:nvPr/>
          </p:nvSpPr>
          <p:spPr>
            <a:xfrm>
              <a:off x="822677" y="53953"/>
              <a:ext cx="54716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j</a:t>
              </a:r>
            </a:p>
          </p:txBody>
        </p:sp>
      </p:grpSp>
      <p:grpSp>
        <p:nvGrpSpPr>
          <p:cNvPr id="831" name="Group"/>
          <p:cNvGrpSpPr/>
          <p:nvPr/>
        </p:nvGrpSpPr>
        <p:grpSpPr>
          <a:xfrm>
            <a:off x="7730133" y="5241726"/>
            <a:ext cx="1254126" cy="267891"/>
            <a:chOff x="0" y="0"/>
            <a:chExt cx="1783645" cy="381000"/>
          </a:xfrm>
        </p:grpSpPr>
        <p:sp>
          <p:nvSpPr>
            <p:cNvPr id="829" name="Rectangle"/>
            <p:cNvSpPr/>
            <p:nvPr/>
          </p:nvSpPr>
          <p:spPr>
            <a:xfrm>
              <a:off x="0" y="0"/>
              <a:ext cx="1783645" cy="38100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98227" tIns="98227" rIns="98227" bIns="98227" numCol="1" anchor="ctr">
              <a:noAutofit/>
            </a:bodyPr>
            <a:lstStyle/>
            <a:p>
              <a:pPr marL="43178" marR="43178" defTabSz="321457">
                <a:buFont typeface="Helvetica"/>
                <a:defRPr sz="2200">
                  <a:solidFill>
                    <a:srgbClr val="000000"/>
                  </a:solidFill>
                </a:defRPr>
              </a:pPr>
              <a:endParaRPr sz="1547"/>
            </a:p>
          </p:txBody>
        </p:sp>
        <p:sp>
          <p:nvSpPr>
            <p:cNvPr id="830" name="i"/>
            <p:cNvSpPr txBox="1"/>
            <p:nvPr/>
          </p:nvSpPr>
          <p:spPr>
            <a:xfrm>
              <a:off x="833684" y="39277"/>
              <a:ext cx="52437" cy="277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buFont typeface="Helvetica"/>
                <a:defRPr sz="1800">
                  <a:solidFill>
                    <a:srgbClr val="000000"/>
                  </a:solidFill>
                </a:defRPr>
              </a:lvl1pPr>
            </a:lstStyle>
            <a:p>
              <a:r>
                <a:rPr sz="1266"/>
                <a:t>i</a:t>
              </a:r>
            </a:p>
          </p:txBody>
        </p:sp>
      </p:grpSp>
      <p:pic>
        <p:nvPicPr>
          <p:cNvPr id="832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4775161"/>
            <a:ext cx="301822" cy="305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833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5209342"/>
            <a:ext cx="301822" cy="305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834" name="meeting_icon.pdf" descr="meeting_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36" y="5643524"/>
            <a:ext cx="301822" cy="305071"/>
          </a:xfrm>
          <a:prstGeom prst="rect">
            <a:avLst/>
          </a:prstGeom>
          <a:ln w="12700">
            <a:miter lim="400000"/>
          </a:ln>
        </p:spPr>
      </p:pic>
      <p:sp>
        <p:nvSpPr>
          <p:cNvPr id="835" name="Line"/>
          <p:cNvSpPr/>
          <p:nvPr/>
        </p:nvSpPr>
        <p:spPr>
          <a:xfrm>
            <a:off x="2726928" y="6223992"/>
            <a:ext cx="6964363" cy="1588"/>
          </a:xfrm>
          <a:prstGeom prst="line">
            <a:avLst/>
          </a:prstGeom>
          <a:ln w="25400">
            <a:solidFill>
              <a:srgbClr val="8A8A8A"/>
            </a:solidFill>
            <a:miter lim="400000"/>
            <a:headEnd type="triangle" len="sm"/>
            <a:tailEnd type="stealth"/>
          </a:ln>
        </p:spPr>
        <p:txBody>
          <a:bodyPr lIns="0" tIns="0" rIns="0" bIns="0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</p:spTree>
    <p:extLst>
      <p:ext uri="{BB962C8B-B14F-4D97-AF65-F5344CB8AC3E}">
        <p14:creationId xmlns:p14="http://schemas.microsoft.com/office/powerpoint/2010/main" val="3862043823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30137247-52E7-1F4C-A124-F2DC3F7024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3398"/>
            <a:ext cx="10515600" cy="861002"/>
          </a:xfrm>
        </p:spPr>
        <p:txBody>
          <a:bodyPr/>
          <a:lstStyle/>
          <a:p>
            <a:r>
              <a:rPr kumimoji="0" lang="en-US" altLang="en-US" dirty="0"/>
              <a:t>Interval Partitioning:  Greedy Algorithm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6FF04B0-B688-2E46-850D-D97B42D6B4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208809"/>
            <a:ext cx="8056418" cy="4932218"/>
          </a:xfrm>
        </p:spPr>
        <p:txBody>
          <a:bodyPr>
            <a:normAutofit fontScale="77500" lnSpcReduction="20000"/>
          </a:bodyPr>
          <a:lstStyle/>
          <a:p>
            <a:r>
              <a:rPr kumimoji="0" lang="en-US" altLang="en-US" dirty="0"/>
              <a:t>Greedy algorithm.  </a:t>
            </a:r>
            <a:r>
              <a:rPr kumimoji="0" lang="en-US" altLang="en-US" dirty="0">
                <a:solidFill>
                  <a:schemeClr val="tx1"/>
                </a:solidFill>
              </a:rPr>
              <a:t>Consider lectures in increasing order of start time:  assign lecture to any compatible classroom.</a:t>
            </a: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0" lang="en-US" altLang="en-US" dirty="0">
              <a:solidFill>
                <a:schemeClr val="tx1"/>
              </a:solidFill>
            </a:endParaRPr>
          </a:p>
          <a:p>
            <a:r>
              <a:rPr kumimoji="0" lang="en-US" altLang="en-US" dirty="0"/>
              <a:t>Time complexity:  </a:t>
            </a:r>
            <a:r>
              <a:rPr kumimoji="0" lang="en-US" altLang="en-US" dirty="0">
                <a:solidFill>
                  <a:schemeClr val="tx1"/>
                </a:solidFill>
              </a:rPr>
              <a:t>O(n log n).</a:t>
            </a:r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255C588F-67D0-5245-A2EA-F72E63019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4382" y="2238230"/>
            <a:ext cx="7526338" cy="28733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lIns="182880" tIns="91440" rIns="137160" bIns="91440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r>
              <a:rPr lang="en-US" alt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Sort</a:t>
            </a:r>
            <a:r>
              <a:rPr lang="en-US" altLang="en-US" b="1" dirty="0">
                <a:latin typeface="Courier New" panose="02070309020205020404" pitchFamily="49" charset="0"/>
              </a:rPr>
              <a:t> intervals by starting time so that s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1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sym typeface="Symbol" pitchFamily="2" charset="2"/>
              </a:rPr>
              <a:t></a:t>
            </a:r>
            <a:r>
              <a:rPr lang="en-US" altLang="en-US" b="1" dirty="0">
                <a:latin typeface="Courier New" panose="02070309020205020404" pitchFamily="49" charset="0"/>
              </a:rPr>
              <a:t> s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2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sym typeface="Symbol" pitchFamily="2" charset="2"/>
              </a:rPr>
              <a:t></a:t>
            </a:r>
            <a:r>
              <a:rPr lang="en-US" altLang="en-US" b="1" dirty="0">
                <a:latin typeface="Courier New" panose="02070309020205020404" pitchFamily="49" charset="0"/>
              </a:rPr>
              <a:t> ... </a:t>
            </a:r>
            <a:r>
              <a:rPr lang="en-US" altLang="en-US" b="1" dirty="0">
                <a:latin typeface="Courier New" panose="02070309020205020404" pitchFamily="49" charset="0"/>
                <a:sym typeface="Symbol" pitchFamily="2" charset="2"/>
              </a:rPr>
              <a:t>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</a:rPr>
              <a:t>s</a:t>
            </a:r>
            <a:r>
              <a:rPr lang="en-US" altLang="en-US" b="1" baseline="-25000" dirty="0" err="1">
                <a:latin typeface="Courier New" panose="02070309020205020404" pitchFamily="49" charset="0"/>
              </a:rPr>
              <a:t>n</a:t>
            </a:r>
            <a:r>
              <a:rPr lang="en-US" altLang="en-US" b="1" dirty="0">
                <a:latin typeface="Courier New" panose="02070309020205020404" pitchFamily="49" charset="0"/>
              </a:rPr>
              <a:t>.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d </a:t>
            </a:r>
            <a:r>
              <a:rPr lang="en-US" altLang="en-US" b="1" dirty="0">
                <a:latin typeface="Courier New" panose="02070309020205020404" pitchFamily="49" charset="0"/>
                <a:sym typeface="Symbol" pitchFamily="2" charset="2"/>
              </a:rPr>
              <a:t></a:t>
            </a:r>
            <a:r>
              <a:rPr lang="en-US" altLang="en-US" b="1" dirty="0">
                <a:latin typeface="Courier New" panose="02070309020205020404" pitchFamily="49" charset="0"/>
              </a:rPr>
              <a:t> 0</a:t>
            </a:r>
          </a:p>
          <a:p>
            <a:endParaRPr lang="en-US" altLang="en-US" b="1" dirty="0">
              <a:latin typeface="Courier New" panose="02070309020205020404" pitchFamily="49" charset="0"/>
            </a:endParaRPr>
          </a:p>
          <a:p>
            <a:r>
              <a:rPr lang="en-US" alt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b="1" dirty="0">
                <a:latin typeface="Courier New" panose="02070309020205020404" pitchFamily="49" charset="0"/>
              </a:rPr>
              <a:t> j = 1 to n {</a:t>
            </a:r>
          </a:p>
          <a:p>
            <a:r>
              <a:rPr lang="en-US" alt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   if</a:t>
            </a:r>
            <a:r>
              <a:rPr lang="en-US" altLang="en-US" b="1" dirty="0">
                <a:latin typeface="Courier New" panose="02070309020205020404" pitchFamily="49" charset="0"/>
              </a:rPr>
              <a:t> (lecture j is compatible with some classroom k)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      schedule lecture j in classroom k</a:t>
            </a:r>
          </a:p>
          <a:p>
            <a:r>
              <a:rPr lang="en-US" alt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   else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r>
              <a:rPr lang="en-US" altLang="en-US" b="1" dirty="0">
                <a:latin typeface="Courier New" panose="02070309020205020404" pitchFamily="49" charset="0"/>
              </a:rPr>
              <a:t>      allocate a new classroom d + 1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      schedule lecture j in classroom d + 1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      d </a:t>
            </a:r>
            <a:r>
              <a:rPr lang="en-US" altLang="en-US" b="1" dirty="0">
                <a:latin typeface="Courier New" panose="02070309020205020404" pitchFamily="49" charset="0"/>
                <a:sym typeface="Symbol" pitchFamily="2" charset="2"/>
              </a:rPr>
              <a:t> d + 1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}    </a:t>
            </a:r>
          </a:p>
        </p:txBody>
      </p:sp>
      <p:sp>
        <p:nvSpPr>
          <p:cNvPr id="15366" name="Rectangle 5">
            <a:extLst>
              <a:ext uri="{FF2B5EF4-FFF2-40B4-BE49-F238E27FC236}">
                <a16:creationId xmlns:a16="http://schemas.microsoft.com/office/drawing/2014/main" id="{DE7C2572-5815-CB4F-A128-E8EB99FE2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6427" y="2622839"/>
            <a:ext cx="243977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r>
              <a:rPr lang="en-US" altLang="en-US" sz="1200" dirty="0">
                <a:solidFill>
                  <a:schemeClr val="hlink"/>
                </a:solidFill>
              </a:rPr>
              <a:t>number of allocated classrooms</a:t>
            </a:r>
          </a:p>
        </p:txBody>
      </p:sp>
      <p:sp>
        <p:nvSpPr>
          <p:cNvPr id="15367" name="Line 6">
            <a:extLst>
              <a:ext uri="{FF2B5EF4-FFF2-40B4-BE49-F238E27FC236}">
                <a16:creationId xmlns:a16="http://schemas.microsoft.com/office/drawing/2014/main" id="{1409D45B-5EBE-DC43-B3E5-4B911E57178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53053" y="2676814"/>
            <a:ext cx="250825" cy="6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769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9" name="Group 2">
            <a:extLst>
              <a:ext uri="{FF2B5EF4-FFF2-40B4-BE49-F238E27FC236}">
                <a16:creationId xmlns:a16="http://schemas.microsoft.com/office/drawing/2014/main" id="{BA730233-5BD3-4F48-B2AD-CED60FE9562F}"/>
              </a:ext>
            </a:extLst>
          </p:cNvPr>
          <p:cNvGrpSpPr>
            <a:grpSpLocks/>
          </p:cNvGrpSpPr>
          <p:nvPr/>
        </p:nvGrpSpPr>
        <p:grpSpPr bwMode="auto">
          <a:xfrm>
            <a:off x="2816225" y="3409083"/>
            <a:ext cx="6673850" cy="1685925"/>
            <a:chOff x="814" y="2434"/>
            <a:chExt cx="4204" cy="1430"/>
          </a:xfrm>
        </p:grpSpPr>
        <p:sp>
          <p:nvSpPr>
            <p:cNvPr id="14379" name="Line 3">
              <a:extLst>
                <a:ext uri="{FF2B5EF4-FFF2-40B4-BE49-F238E27FC236}">
                  <a16:creationId xmlns:a16="http://schemas.microsoft.com/office/drawing/2014/main" id="{A16751CD-F286-5240-A7E9-6216DA37754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364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4380" name="Line 4">
              <a:extLst>
                <a:ext uri="{FF2B5EF4-FFF2-40B4-BE49-F238E27FC236}">
                  <a16:creationId xmlns:a16="http://schemas.microsoft.com/office/drawing/2014/main" id="{5CA9A30F-D387-8740-91C1-E255F9A7EF3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02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4381" name="Line 5">
              <a:extLst>
                <a:ext uri="{FF2B5EF4-FFF2-40B4-BE49-F238E27FC236}">
                  <a16:creationId xmlns:a16="http://schemas.microsoft.com/office/drawing/2014/main" id="{0433E2A0-23BD-2C44-946D-629FD585FE1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890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4382" name="Line 6">
              <a:extLst>
                <a:ext uri="{FF2B5EF4-FFF2-40B4-BE49-F238E27FC236}">
                  <a16:creationId xmlns:a16="http://schemas.microsoft.com/office/drawing/2014/main" id="{5140EBEA-D96E-DE44-BCC8-5349A6A9FEA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627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4383" name="Line 7">
              <a:extLst>
                <a:ext uri="{FF2B5EF4-FFF2-40B4-BE49-F238E27FC236}">
                  <a16:creationId xmlns:a16="http://schemas.microsoft.com/office/drawing/2014/main" id="{FAE42762-8997-4C45-846D-34409E3B133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152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4384" name="Line 8">
              <a:extLst>
                <a:ext uri="{FF2B5EF4-FFF2-40B4-BE49-F238E27FC236}">
                  <a16:creationId xmlns:a16="http://schemas.microsoft.com/office/drawing/2014/main" id="{D255B002-58EB-7947-AB4D-A8CF96C793C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939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4385" name="Line 9">
              <a:extLst>
                <a:ext uri="{FF2B5EF4-FFF2-40B4-BE49-F238E27FC236}">
                  <a16:creationId xmlns:a16="http://schemas.microsoft.com/office/drawing/2014/main" id="{DF9DD4B6-FBBD-4548-A94C-AE660FB8C40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677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4386" name="Line 10">
              <a:extLst>
                <a:ext uri="{FF2B5EF4-FFF2-40B4-BE49-F238E27FC236}">
                  <a16:creationId xmlns:a16="http://schemas.microsoft.com/office/drawing/2014/main" id="{AA70D5DF-C6A6-1A41-B60B-DD030F0A4FE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464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4387" name="Line 11">
              <a:extLst>
                <a:ext uri="{FF2B5EF4-FFF2-40B4-BE49-F238E27FC236}">
                  <a16:creationId xmlns:a16="http://schemas.microsoft.com/office/drawing/2014/main" id="{F6C6E6A4-9DFF-9C47-95C2-3F90857FEA2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202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4388" name="Line 12">
              <a:extLst>
                <a:ext uri="{FF2B5EF4-FFF2-40B4-BE49-F238E27FC236}">
                  <a16:creationId xmlns:a16="http://schemas.microsoft.com/office/drawing/2014/main" id="{9CB39786-986F-3D44-BC77-C812E119859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990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4389" name="Line 13">
              <a:extLst>
                <a:ext uri="{FF2B5EF4-FFF2-40B4-BE49-F238E27FC236}">
                  <a16:creationId xmlns:a16="http://schemas.microsoft.com/office/drawing/2014/main" id="{E3656E46-9F60-F24C-AB7C-89322DE6DDD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727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4390" name="Line 14">
              <a:extLst>
                <a:ext uri="{FF2B5EF4-FFF2-40B4-BE49-F238E27FC236}">
                  <a16:creationId xmlns:a16="http://schemas.microsoft.com/office/drawing/2014/main" id="{C16B3EA9-4596-A44B-909D-7B23483A97A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415" y="3153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4391" name="Line 15">
              <a:extLst>
                <a:ext uri="{FF2B5EF4-FFF2-40B4-BE49-F238E27FC236}">
                  <a16:creationId xmlns:a16="http://schemas.microsoft.com/office/drawing/2014/main" id="{89A7F8D3-5E60-694F-8010-34033955A32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3255" y="3146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4392" name="Line 16">
              <a:extLst>
                <a:ext uri="{FF2B5EF4-FFF2-40B4-BE49-F238E27FC236}">
                  <a16:creationId xmlns:a16="http://schemas.microsoft.com/office/drawing/2014/main" id="{FD5F39D9-93D8-9C41-8E4D-09886E05DCC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3781" y="3146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4393" name="Line 17">
              <a:extLst>
                <a:ext uri="{FF2B5EF4-FFF2-40B4-BE49-F238E27FC236}">
                  <a16:creationId xmlns:a16="http://schemas.microsoft.com/office/drawing/2014/main" id="{DA8010FF-3A09-F64F-903A-7979691E9A4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3518" y="3146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4394" name="Line 18">
              <a:extLst>
                <a:ext uri="{FF2B5EF4-FFF2-40B4-BE49-F238E27FC236}">
                  <a16:creationId xmlns:a16="http://schemas.microsoft.com/office/drawing/2014/main" id="{0E8D0F37-430A-4544-8426-102569285DF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043" y="3146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4395" name="Line 19">
              <a:extLst>
                <a:ext uri="{FF2B5EF4-FFF2-40B4-BE49-F238E27FC236}">
                  <a16:creationId xmlns:a16="http://schemas.microsoft.com/office/drawing/2014/main" id="{FEB0B5FF-465B-7244-93E0-A67C7468AD0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306" y="3146"/>
              <a:ext cx="142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</p:grpSp>
      <p:sp>
        <p:nvSpPr>
          <p:cNvPr id="14340" name="Rectangle 20">
            <a:extLst>
              <a:ext uri="{FF2B5EF4-FFF2-40B4-BE49-F238E27FC236}">
                <a16:creationId xmlns:a16="http://schemas.microsoft.com/office/drawing/2014/main" id="{F65669B6-A5F6-4747-984D-A08ED8C30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8205" y="247665"/>
            <a:ext cx="11353801" cy="492910"/>
          </a:xfrm>
        </p:spPr>
        <p:txBody>
          <a:bodyPr>
            <a:noAutofit/>
          </a:bodyPr>
          <a:lstStyle/>
          <a:p>
            <a:r>
              <a:rPr kumimoji="0" lang="en-US" altLang="en-US" sz="3600" dirty="0"/>
              <a:t>Interval Partitioning:  Lower Bound on Optimal Solution</a:t>
            </a:r>
          </a:p>
        </p:txBody>
      </p:sp>
      <p:sp>
        <p:nvSpPr>
          <p:cNvPr id="14341" name="Rectangle 21">
            <a:extLst>
              <a:ext uri="{FF2B5EF4-FFF2-40B4-BE49-F238E27FC236}">
                <a16:creationId xmlns:a16="http://schemas.microsoft.com/office/drawing/2014/main" id="{790B133F-E353-4941-A840-234CFD8E1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018310"/>
            <a:ext cx="9469582" cy="5410200"/>
          </a:xfrm>
        </p:spPr>
        <p:txBody>
          <a:bodyPr>
            <a:normAutofit/>
          </a:bodyPr>
          <a:lstStyle/>
          <a:p>
            <a:r>
              <a:rPr kumimoji="0" lang="en-US" altLang="en-US" dirty="0"/>
              <a:t>Def.  </a:t>
            </a:r>
            <a:r>
              <a:rPr kumimoji="0" lang="en-US" altLang="en-US" dirty="0">
                <a:solidFill>
                  <a:schemeClr val="tx1"/>
                </a:solidFill>
              </a:rPr>
              <a:t>The </a:t>
            </a:r>
            <a:r>
              <a:rPr kumimoji="0" lang="en-US" altLang="en-US" dirty="0">
                <a:solidFill>
                  <a:schemeClr val="accent1"/>
                </a:solidFill>
              </a:rPr>
              <a:t>depth</a:t>
            </a:r>
            <a:r>
              <a:rPr kumimoji="0" lang="en-US" altLang="en-US" dirty="0">
                <a:solidFill>
                  <a:schemeClr val="tx1"/>
                </a:solidFill>
              </a:rPr>
              <a:t> of a set of open intervals is the maximum number that contain all concurrent intervals at any given time.</a:t>
            </a:r>
            <a:endParaRPr kumimoji="0" lang="en-US" altLang="en-US" dirty="0"/>
          </a:p>
          <a:p>
            <a:r>
              <a:rPr kumimoji="0" lang="en-US" altLang="en-US" dirty="0"/>
              <a:t>Key observation.  </a:t>
            </a:r>
            <a:r>
              <a:rPr kumimoji="0" lang="en-US" altLang="en-US" dirty="0">
                <a:solidFill>
                  <a:schemeClr val="tx1"/>
                </a:solidFill>
              </a:rPr>
              <a:t>Number of classrooms needed  </a:t>
            </a:r>
            <a:r>
              <a:rPr kumimoji="0" lang="en-US" altLang="en-US" dirty="0">
                <a:solidFill>
                  <a:schemeClr val="tx1"/>
                </a:solidFill>
                <a:sym typeface="Symbol" pitchFamily="2" charset="2"/>
              </a:rPr>
              <a:t>  depth.</a:t>
            </a:r>
            <a:endParaRPr kumimoji="0" lang="en-US" altLang="en-US" dirty="0">
              <a:solidFill>
                <a:schemeClr val="tx1"/>
              </a:solidFill>
            </a:endParaRPr>
          </a:p>
          <a:p>
            <a:r>
              <a:rPr kumimoji="0" lang="en-US" altLang="en-US" dirty="0"/>
              <a:t>Ex:  </a:t>
            </a:r>
            <a:r>
              <a:rPr kumimoji="0" lang="en-US" altLang="en-US" dirty="0">
                <a:solidFill>
                  <a:schemeClr val="tx1"/>
                </a:solidFill>
              </a:rPr>
              <a:t>Depth of schedule below = 3  </a:t>
            </a:r>
            <a:r>
              <a:rPr kumimoji="0" lang="en-US" altLang="en-US" dirty="0">
                <a:solidFill>
                  <a:schemeClr val="tx1"/>
                </a:solidFill>
                <a:sym typeface="Symbol" pitchFamily="2" charset="2"/>
              </a:rPr>
              <a:t>  schedule below is optimal</a:t>
            </a:r>
            <a:r>
              <a:rPr kumimoji="0" lang="en-US" altLang="en-US" dirty="0">
                <a:solidFill>
                  <a:schemeClr val="tx1"/>
                </a:solidFill>
              </a:rPr>
              <a:t>.</a:t>
            </a: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endParaRPr lang="en-US" altLang="en-US" dirty="0"/>
          </a:p>
          <a:p>
            <a:endParaRPr kumimoji="0" lang="en-US" altLang="en-US" dirty="0">
              <a:solidFill>
                <a:schemeClr val="tx1"/>
              </a:solidFill>
            </a:endParaRPr>
          </a:p>
          <a:p>
            <a:r>
              <a:rPr kumimoji="0" lang="en-US" altLang="en-US" dirty="0"/>
              <a:t>Q.  </a:t>
            </a:r>
            <a:r>
              <a:rPr kumimoji="0" lang="en-US" altLang="en-US" dirty="0">
                <a:solidFill>
                  <a:schemeClr val="tx1"/>
                </a:solidFill>
              </a:rPr>
              <a:t>Does there always exist a schedule equal to depth of intervals?</a:t>
            </a:r>
          </a:p>
          <a:p>
            <a:endParaRPr kumimoji="0" lang="en-US" altLang="en-US" dirty="0">
              <a:solidFill>
                <a:schemeClr val="tx1"/>
              </a:solidFill>
            </a:endParaRPr>
          </a:p>
        </p:txBody>
      </p:sp>
      <p:sp>
        <p:nvSpPr>
          <p:cNvPr id="14342" name="Line 22">
            <a:extLst>
              <a:ext uri="{FF2B5EF4-FFF2-40B4-BE49-F238E27FC236}">
                <a16:creationId xmlns:a16="http://schemas.microsoft.com/office/drawing/2014/main" id="{01765995-175A-9E40-81D9-A153D7ECEC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6226" y="5095007"/>
            <a:ext cx="69643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4343" name="Text Box 23">
            <a:extLst>
              <a:ext uri="{FF2B5EF4-FFF2-40B4-BE49-F238E27FC236}">
                <a16:creationId xmlns:a16="http://schemas.microsoft.com/office/drawing/2014/main" id="{FEAA5862-DA92-0A4E-81B9-AA1100207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614" y="5172796"/>
            <a:ext cx="1368425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000"/>
          </a:p>
        </p:txBody>
      </p:sp>
      <p:sp>
        <p:nvSpPr>
          <p:cNvPr id="14344" name="Text Box 24">
            <a:extLst>
              <a:ext uri="{FF2B5EF4-FFF2-40B4-BE49-F238E27FC236}">
                <a16:creationId xmlns:a16="http://schemas.microsoft.com/office/drawing/2014/main" id="{B7965AEB-D196-584B-A83F-ADB6BD8B9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0539" y="5188671"/>
            <a:ext cx="65563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/>
              <a:t>Time</a:t>
            </a:r>
          </a:p>
        </p:txBody>
      </p:sp>
      <p:sp>
        <p:nvSpPr>
          <p:cNvPr id="14345" name="Line 25">
            <a:extLst>
              <a:ext uri="{FF2B5EF4-FFF2-40B4-BE49-F238E27FC236}">
                <a16:creationId xmlns:a16="http://schemas.microsoft.com/office/drawing/2014/main" id="{46C32300-B966-6A48-A00B-5C32E0AF50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1538" y="5095007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14346" name="Text Box 26">
            <a:extLst>
              <a:ext uri="{FF2B5EF4-FFF2-40B4-BE49-F238E27FC236}">
                <a16:creationId xmlns:a16="http://schemas.microsoft.com/office/drawing/2014/main" id="{C90A53FC-06EA-BD46-80F7-ED68839D9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163" y="5095008"/>
            <a:ext cx="264496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9</a:t>
            </a:r>
          </a:p>
        </p:txBody>
      </p:sp>
      <p:sp>
        <p:nvSpPr>
          <p:cNvPr id="14347" name="Text Box 27">
            <a:extLst>
              <a:ext uri="{FF2B5EF4-FFF2-40B4-BE49-F238E27FC236}">
                <a16:creationId xmlns:a16="http://schemas.microsoft.com/office/drawing/2014/main" id="{46774956-0FBA-DB4E-B421-248E130EE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3713" y="5095008"/>
            <a:ext cx="46006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9:30</a:t>
            </a:r>
          </a:p>
        </p:txBody>
      </p:sp>
      <p:sp>
        <p:nvSpPr>
          <p:cNvPr id="14348" name="Text Box 28">
            <a:extLst>
              <a:ext uri="{FF2B5EF4-FFF2-40B4-BE49-F238E27FC236}">
                <a16:creationId xmlns:a16="http://schemas.microsoft.com/office/drawing/2014/main" id="{806A4B26-47EC-CF47-B6E5-A44BF1DEC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913" y="5095008"/>
            <a:ext cx="322204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10</a:t>
            </a:r>
          </a:p>
        </p:txBody>
      </p:sp>
      <p:sp>
        <p:nvSpPr>
          <p:cNvPr id="14349" name="Text Box 29">
            <a:extLst>
              <a:ext uri="{FF2B5EF4-FFF2-40B4-BE49-F238E27FC236}">
                <a16:creationId xmlns:a16="http://schemas.microsoft.com/office/drawing/2014/main" id="{6E72C9FC-8E9A-5048-BF16-97A0E27D1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563" y="5095008"/>
            <a:ext cx="517770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10:30</a:t>
            </a:r>
          </a:p>
        </p:txBody>
      </p:sp>
      <p:sp>
        <p:nvSpPr>
          <p:cNvPr id="14350" name="Text Box 30">
            <a:extLst>
              <a:ext uri="{FF2B5EF4-FFF2-40B4-BE49-F238E27FC236}">
                <a16:creationId xmlns:a16="http://schemas.microsoft.com/office/drawing/2014/main" id="{5BDD66DF-874C-4142-9BFC-0477BC583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26" y="5095008"/>
            <a:ext cx="301365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11</a:t>
            </a:r>
          </a:p>
        </p:txBody>
      </p:sp>
      <p:sp>
        <p:nvSpPr>
          <p:cNvPr id="14351" name="Text Box 31">
            <a:extLst>
              <a:ext uri="{FF2B5EF4-FFF2-40B4-BE49-F238E27FC236}">
                <a16:creationId xmlns:a16="http://schemas.microsoft.com/office/drawing/2014/main" id="{A2D1FE9B-260B-5140-AA3E-6F93DEB5F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239" y="5095008"/>
            <a:ext cx="496931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11:30</a:t>
            </a:r>
          </a:p>
        </p:txBody>
      </p:sp>
      <p:sp>
        <p:nvSpPr>
          <p:cNvPr id="14352" name="Text Box 32">
            <a:extLst>
              <a:ext uri="{FF2B5EF4-FFF2-40B4-BE49-F238E27FC236}">
                <a16:creationId xmlns:a16="http://schemas.microsoft.com/office/drawing/2014/main" id="{552272A3-5C04-A24A-AC84-404624BAB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475" y="5095008"/>
            <a:ext cx="322204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12</a:t>
            </a:r>
          </a:p>
        </p:txBody>
      </p:sp>
      <p:sp>
        <p:nvSpPr>
          <p:cNvPr id="14353" name="Text Box 33">
            <a:extLst>
              <a:ext uri="{FF2B5EF4-FFF2-40B4-BE49-F238E27FC236}">
                <a16:creationId xmlns:a16="http://schemas.microsoft.com/office/drawing/2014/main" id="{A08A97A5-ECFF-CA46-9770-65639A50C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1800" y="5095008"/>
            <a:ext cx="517770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12:30</a:t>
            </a:r>
          </a:p>
        </p:txBody>
      </p:sp>
      <p:sp>
        <p:nvSpPr>
          <p:cNvPr id="14354" name="Text Box 34">
            <a:extLst>
              <a:ext uri="{FF2B5EF4-FFF2-40B4-BE49-F238E27FC236}">
                <a16:creationId xmlns:a16="http://schemas.microsoft.com/office/drawing/2014/main" id="{5318FC5C-8997-B34C-9878-F5B34D2AB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0913" y="5095008"/>
            <a:ext cx="243656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</a:t>
            </a:r>
          </a:p>
        </p:txBody>
      </p:sp>
      <p:sp>
        <p:nvSpPr>
          <p:cNvPr id="14355" name="Text Box 35">
            <a:extLst>
              <a:ext uri="{FF2B5EF4-FFF2-40B4-BE49-F238E27FC236}">
                <a16:creationId xmlns:a16="http://schemas.microsoft.com/office/drawing/2014/main" id="{529FA236-BFDE-E24B-A12F-1E07D337F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5401" y="5095008"/>
            <a:ext cx="439223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1:30</a:t>
            </a:r>
          </a:p>
        </p:txBody>
      </p:sp>
      <p:sp>
        <p:nvSpPr>
          <p:cNvPr id="14356" name="Text Box 36">
            <a:extLst>
              <a:ext uri="{FF2B5EF4-FFF2-40B4-BE49-F238E27FC236}">
                <a16:creationId xmlns:a16="http://schemas.microsoft.com/office/drawing/2014/main" id="{8EFD42C5-35A8-0E40-92CA-468D0128D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3238" y="5095008"/>
            <a:ext cx="264496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2</a:t>
            </a:r>
          </a:p>
        </p:txBody>
      </p:sp>
      <p:sp>
        <p:nvSpPr>
          <p:cNvPr id="14357" name="Text Box 37">
            <a:extLst>
              <a:ext uri="{FF2B5EF4-FFF2-40B4-BE49-F238E27FC236}">
                <a16:creationId xmlns:a16="http://schemas.microsoft.com/office/drawing/2014/main" id="{A2C4196B-6F60-134B-A4A9-830DF7F27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7888" y="5095008"/>
            <a:ext cx="46006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2:30</a:t>
            </a:r>
          </a:p>
        </p:txBody>
      </p:sp>
      <p:sp>
        <p:nvSpPr>
          <p:cNvPr id="14358" name="Rectangle 38">
            <a:extLst>
              <a:ext uri="{FF2B5EF4-FFF2-40B4-BE49-F238E27FC236}">
                <a16:creationId xmlns:a16="http://schemas.microsoft.com/office/drawing/2014/main" id="{4DCC79C0-B351-1642-B7A4-3B88F0373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8176" y="4526682"/>
            <a:ext cx="2085975" cy="2682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4359" name="Rectangle 39">
            <a:extLst>
              <a:ext uri="{FF2B5EF4-FFF2-40B4-BE49-F238E27FC236}">
                <a16:creationId xmlns:a16="http://schemas.microsoft.com/office/drawing/2014/main" id="{5EB7EBF2-9401-2944-B335-75F0DE251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713882"/>
            <a:ext cx="1258888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4360" name="Rectangle 40">
            <a:extLst>
              <a:ext uri="{FF2B5EF4-FFF2-40B4-BE49-F238E27FC236}">
                <a16:creationId xmlns:a16="http://schemas.microsoft.com/office/drawing/2014/main" id="{AC705625-C625-3A4E-87C3-43405CF6B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0" y="4515571"/>
            <a:ext cx="1244600" cy="26828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4361" name="Rectangle 41">
            <a:extLst>
              <a:ext uri="{FF2B5EF4-FFF2-40B4-BE49-F238E27FC236}">
                <a16:creationId xmlns:a16="http://schemas.microsoft.com/office/drawing/2014/main" id="{7CC1C8DE-38BA-384A-B770-1B10D9BFD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3101" y="4528270"/>
            <a:ext cx="2505075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4362" name="Rectangle 42">
            <a:extLst>
              <a:ext uri="{FF2B5EF4-FFF2-40B4-BE49-F238E27FC236}">
                <a16:creationId xmlns:a16="http://schemas.microsoft.com/office/drawing/2014/main" id="{B9D066DF-F46A-1747-B520-466D51109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709120"/>
            <a:ext cx="1246188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363" name="Rectangle 43">
            <a:extLst>
              <a:ext uri="{FF2B5EF4-FFF2-40B4-BE49-F238E27FC236}">
                <a16:creationId xmlns:a16="http://schemas.microsoft.com/office/drawing/2014/main" id="{C15EFF43-AF7A-E148-8332-856C188B5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151" y="4118695"/>
            <a:ext cx="1255713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14364" name="Rectangle 44">
            <a:extLst>
              <a:ext uri="{FF2B5EF4-FFF2-40B4-BE49-F238E27FC236}">
                <a16:creationId xmlns:a16="http://schemas.microsoft.com/office/drawing/2014/main" id="{FC14F78D-D886-044C-A4C4-DDAAA1286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201" y="4104407"/>
            <a:ext cx="1254125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14365" name="Rectangle 45">
            <a:extLst>
              <a:ext uri="{FF2B5EF4-FFF2-40B4-BE49-F238E27FC236}">
                <a16:creationId xmlns:a16="http://schemas.microsoft.com/office/drawing/2014/main" id="{EF23DFDF-90E1-DB4D-8ED2-4DA26DF6B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1139" y="3715470"/>
            <a:ext cx="1246187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14366" name="Line 46">
            <a:extLst>
              <a:ext uri="{FF2B5EF4-FFF2-40B4-BE49-F238E27FC236}">
                <a16:creationId xmlns:a16="http://schemas.microsoft.com/office/drawing/2014/main" id="{2120C0C8-F575-9E47-82DC-43A4879D7F61}"/>
              </a:ext>
            </a:extLst>
          </p:cNvPr>
          <p:cNvSpPr>
            <a:spLocks noChangeShapeType="1"/>
          </p:cNvSpPr>
          <p:nvPr/>
        </p:nvSpPr>
        <p:spPr bwMode="auto">
          <a:xfrm>
            <a:off x="8888413" y="5090245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14367" name="Text Box 47">
            <a:extLst>
              <a:ext uri="{FF2B5EF4-FFF2-40B4-BE49-F238E27FC236}">
                <a16:creationId xmlns:a16="http://schemas.microsoft.com/office/drawing/2014/main" id="{AB423F78-D11D-314E-A92F-966C691D1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7788" y="5090246"/>
            <a:ext cx="264496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3</a:t>
            </a:r>
          </a:p>
        </p:txBody>
      </p:sp>
      <p:sp>
        <p:nvSpPr>
          <p:cNvPr id="14368" name="Text Box 48">
            <a:extLst>
              <a:ext uri="{FF2B5EF4-FFF2-40B4-BE49-F238E27FC236}">
                <a16:creationId xmlns:a16="http://schemas.microsoft.com/office/drawing/2014/main" id="{8120ED0F-BC0D-9E40-8E4B-B8676117E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2275" y="5090246"/>
            <a:ext cx="46006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3:30</a:t>
            </a:r>
          </a:p>
        </p:txBody>
      </p:sp>
      <p:sp>
        <p:nvSpPr>
          <p:cNvPr id="14369" name="Text Box 49">
            <a:extLst>
              <a:ext uri="{FF2B5EF4-FFF2-40B4-BE49-F238E27FC236}">
                <a16:creationId xmlns:a16="http://schemas.microsoft.com/office/drawing/2014/main" id="{4A778F75-48A7-9142-B320-9AB454E76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0113" y="5090246"/>
            <a:ext cx="264496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4</a:t>
            </a:r>
          </a:p>
        </p:txBody>
      </p:sp>
      <p:sp>
        <p:nvSpPr>
          <p:cNvPr id="14370" name="Text Box 50">
            <a:extLst>
              <a:ext uri="{FF2B5EF4-FFF2-40B4-BE49-F238E27FC236}">
                <a16:creationId xmlns:a16="http://schemas.microsoft.com/office/drawing/2014/main" id="{FDCB7AA7-7E42-034F-AFDF-8D5046B44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4763" y="5090246"/>
            <a:ext cx="46006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4:30</a:t>
            </a:r>
          </a:p>
        </p:txBody>
      </p:sp>
      <p:sp>
        <p:nvSpPr>
          <p:cNvPr id="14371" name="Rectangle 51">
            <a:extLst>
              <a:ext uri="{FF2B5EF4-FFF2-40B4-BE49-F238E27FC236}">
                <a16:creationId xmlns:a16="http://schemas.microsoft.com/office/drawing/2014/main" id="{E120DA9B-F193-4F40-A3E3-009972324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1039" y="3713882"/>
            <a:ext cx="1246187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4372" name="Rectangle 52">
            <a:extLst>
              <a:ext uri="{FF2B5EF4-FFF2-40B4-BE49-F238E27FC236}">
                <a16:creationId xmlns:a16="http://schemas.microsoft.com/office/drawing/2014/main" id="{335334D8-6061-464E-885A-5BE3FE336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925" y="4115520"/>
            <a:ext cx="2908300" cy="266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4373" name="Text Box 53">
            <a:extLst>
              <a:ext uri="{FF2B5EF4-FFF2-40B4-BE49-F238E27FC236}">
                <a16:creationId xmlns:a16="http://schemas.microsoft.com/office/drawing/2014/main" id="{E116880D-8BA4-9A44-85BD-498282411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0301" y="3175000"/>
            <a:ext cx="18081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defTabSz="1019175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chemeClr val="accent1"/>
                </a:solidFill>
              </a:rPr>
              <a:t>a, b, c all contain 9:30</a:t>
            </a:r>
            <a:endParaRPr lang="en-US" altLang="en-US" sz="1200">
              <a:solidFill>
                <a:schemeClr val="accent1"/>
              </a:solidFill>
              <a:sym typeface="Symbol" pitchFamily="2" charset="2"/>
            </a:endParaRPr>
          </a:p>
        </p:txBody>
      </p:sp>
      <p:sp>
        <p:nvSpPr>
          <p:cNvPr id="14374" name="Line 54">
            <a:extLst>
              <a:ext uri="{FF2B5EF4-FFF2-40B4-BE49-F238E27FC236}">
                <a16:creationId xmlns:a16="http://schemas.microsoft.com/office/drawing/2014/main" id="{F0D44BE8-2867-9244-AD6E-A69370037F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80075" y="2952751"/>
            <a:ext cx="95250" cy="20002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4375" name="Rectangle 55">
            <a:extLst>
              <a:ext uri="{FF2B5EF4-FFF2-40B4-BE49-F238E27FC236}">
                <a16:creationId xmlns:a16="http://schemas.microsoft.com/office/drawing/2014/main" id="{9BE7E454-E08A-AD46-8ED5-6EAA7FD74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176" y="3402733"/>
            <a:ext cx="104775" cy="1685925"/>
          </a:xfrm>
          <a:prstGeom prst="rect">
            <a:avLst/>
          </a:prstGeom>
          <a:solidFill>
            <a:schemeClr val="accent1">
              <a:alpha val="2509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4376" name="Rectangle 56">
            <a:extLst>
              <a:ext uri="{FF2B5EF4-FFF2-40B4-BE49-F238E27FC236}">
                <a16:creationId xmlns:a16="http://schemas.microsoft.com/office/drawing/2014/main" id="{A00FBB4B-3303-354B-9392-2FC369EC1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560021"/>
            <a:ext cx="26289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r>
              <a:rPr lang="en-US" altLang="en-US" sz="1000" b="1">
                <a:solidFill>
                  <a:schemeClr val="hlink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14377" name="Rectangle 57">
            <a:extLst>
              <a:ext uri="{FF2B5EF4-FFF2-40B4-BE49-F238E27FC236}">
                <a16:creationId xmlns:a16="http://schemas.microsoft.com/office/drawing/2014/main" id="{84304C0F-DFB3-FB49-AFCF-F47470E5B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39333"/>
            <a:ext cx="26289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r>
              <a:rPr lang="en-US" altLang="en-US" sz="1000" b="1">
                <a:solidFill>
                  <a:schemeClr val="hlink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14378" name="Rectangle 58">
            <a:extLst>
              <a:ext uri="{FF2B5EF4-FFF2-40B4-BE49-F238E27FC236}">
                <a16:creationId xmlns:a16="http://schemas.microsoft.com/office/drawing/2014/main" id="{5A4C9A77-1733-834D-B6F3-4E584322A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745633"/>
            <a:ext cx="262892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r>
              <a:rPr lang="en-US" altLang="en-US" sz="1000" b="1">
                <a:solidFill>
                  <a:schemeClr val="hlink"/>
                </a:solidFill>
                <a:latin typeface="Courier New" panose="02070309020205020404" pitchFamily="49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035787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E9446295-FB58-8546-B357-2E92EA88B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92508"/>
            <a:ext cx="10515600" cy="881784"/>
          </a:xfrm>
        </p:spPr>
        <p:txBody>
          <a:bodyPr/>
          <a:lstStyle/>
          <a:p>
            <a:r>
              <a:rPr kumimoji="0" lang="en-US" altLang="en-US" dirty="0"/>
              <a:t>Interval Partitioning:  Greedy Analysis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1CAD9E7-1A2F-E74E-8A0E-5F3BBDDDA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5633" y="1135856"/>
            <a:ext cx="7974012" cy="5410200"/>
          </a:xfrm>
        </p:spPr>
        <p:txBody>
          <a:bodyPr>
            <a:normAutofit fontScale="92500"/>
          </a:bodyPr>
          <a:lstStyle/>
          <a:p>
            <a:r>
              <a:rPr kumimoji="0" lang="en-US" altLang="en-US" dirty="0"/>
              <a:t>Observation.  </a:t>
            </a:r>
            <a:r>
              <a:rPr kumimoji="0" lang="en-US" altLang="en-US" dirty="0">
                <a:solidFill>
                  <a:schemeClr val="tx1"/>
                </a:solidFill>
              </a:rPr>
              <a:t>Greedy algorithm never schedules two incompatible lectures in the same classroom.</a:t>
            </a:r>
          </a:p>
          <a:p>
            <a:endParaRPr kumimoji="0" lang="en-US" altLang="en-US" dirty="0"/>
          </a:p>
          <a:p>
            <a:r>
              <a:rPr kumimoji="0" lang="en-US" altLang="en-US" dirty="0"/>
              <a:t>Theorem.  </a:t>
            </a:r>
            <a:r>
              <a:rPr kumimoji="0" lang="en-US" altLang="en-US" dirty="0">
                <a:solidFill>
                  <a:schemeClr val="tx1"/>
                </a:solidFill>
              </a:rPr>
              <a:t>Greedy algorithm is optimal.</a:t>
            </a:r>
          </a:p>
          <a:p>
            <a:r>
              <a:rPr kumimoji="0" lang="en-US" altLang="en-US" dirty="0"/>
              <a:t>Pf.  </a:t>
            </a:r>
          </a:p>
          <a:p>
            <a:pPr lvl="1"/>
            <a:r>
              <a:rPr kumimoji="0" lang="en-US" altLang="en-US" dirty="0"/>
              <a:t>Let d = number of classrooms that the greedy algorithm allocates.</a:t>
            </a:r>
          </a:p>
          <a:p>
            <a:pPr lvl="1"/>
            <a:r>
              <a:rPr kumimoji="0" lang="en-US" altLang="en-US" dirty="0"/>
              <a:t>Classroom d is opened because we needed to schedule a job, say j, that is incompatible with all d-1 other classrooms.</a:t>
            </a:r>
          </a:p>
          <a:p>
            <a:pPr lvl="1"/>
            <a:r>
              <a:rPr kumimoji="0" lang="en-US" altLang="en-US" dirty="0"/>
              <a:t>These d-1 jobs each end after </a:t>
            </a:r>
            <a:r>
              <a:rPr kumimoji="0" lang="en-US" altLang="en-US" dirty="0" err="1"/>
              <a:t>s</a:t>
            </a:r>
            <a:r>
              <a:rPr kumimoji="0" lang="en-US" altLang="en-US" baseline="-25000" dirty="0" err="1"/>
              <a:t>j</a:t>
            </a:r>
            <a:r>
              <a:rPr kumimoji="0" lang="en-US" altLang="en-US" baseline="-25000" dirty="0"/>
              <a:t> </a:t>
            </a:r>
            <a:r>
              <a:rPr kumimoji="0" lang="en-US" altLang="en-US" dirty="0"/>
              <a:t>(because of incompatible).</a:t>
            </a:r>
          </a:p>
          <a:p>
            <a:pPr lvl="1"/>
            <a:r>
              <a:rPr kumimoji="0" lang="en-US" altLang="en-US" dirty="0"/>
              <a:t>Since we sorted by start time, all these incompatibilities are caused by lectures that start no later than </a:t>
            </a:r>
            <a:r>
              <a:rPr kumimoji="0" lang="en-US" altLang="en-US" dirty="0" err="1"/>
              <a:t>s</a:t>
            </a:r>
            <a:r>
              <a:rPr kumimoji="0" lang="en-US" altLang="en-US" baseline="-25000" dirty="0" err="1"/>
              <a:t>j</a:t>
            </a:r>
            <a:r>
              <a:rPr kumimoji="0" lang="en-US" altLang="en-US" dirty="0"/>
              <a:t>.</a:t>
            </a:r>
          </a:p>
          <a:p>
            <a:pPr lvl="1"/>
            <a:r>
              <a:rPr kumimoji="0" lang="en-US" altLang="en-US" dirty="0"/>
              <a:t>Thus, we have d lectures overlapping at time </a:t>
            </a:r>
            <a:r>
              <a:rPr kumimoji="0" lang="en-US" altLang="en-US" dirty="0" err="1"/>
              <a:t>s</a:t>
            </a:r>
            <a:r>
              <a:rPr kumimoji="0" lang="en-US" altLang="en-US" baseline="-25000" dirty="0" err="1"/>
              <a:t>j</a:t>
            </a:r>
            <a:r>
              <a:rPr kumimoji="0" lang="en-US" altLang="en-US" dirty="0"/>
              <a:t> + </a:t>
            </a:r>
            <a:r>
              <a:rPr kumimoji="0" lang="en-US" altLang="en-US" dirty="0">
                <a:sym typeface="Symbol" pitchFamily="2" charset="2"/>
              </a:rPr>
              <a:t></a:t>
            </a:r>
            <a:r>
              <a:rPr kumimoji="0" lang="en-US" altLang="en-US" dirty="0"/>
              <a:t>.</a:t>
            </a:r>
          </a:p>
          <a:p>
            <a:pPr lvl="1"/>
            <a:r>
              <a:rPr kumimoji="0" lang="en-US" altLang="en-US" dirty="0"/>
              <a:t>Key observation  </a:t>
            </a:r>
            <a:r>
              <a:rPr kumimoji="0" lang="en-US" altLang="en-US" dirty="0">
                <a:sym typeface="Symbol" pitchFamily="2" charset="2"/>
              </a:rPr>
              <a:t>  </a:t>
            </a:r>
            <a:r>
              <a:rPr kumimoji="0" lang="en-US" altLang="en-US" dirty="0"/>
              <a:t>all schedules use </a:t>
            </a:r>
            <a:r>
              <a:rPr kumimoji="0" lang="en-US" altLang="en-US" dirty="0">
                <a:sym typeface="Symbol" pitchFamily="2" charset="2"/>
              </a:rPr>
              <a:t></a:t>
            </a:r>
            <a:r>
              <a:rPr kumimoji="0" lang="en-US" altLang="en-US" dirty="0"/>
              <a:t> d classrooms.  </a:t>
            </a:r>
            <a:r>
              <a:rPr kumimoji="0" lang="en-US" altLang="en-US" dirty="0">
                <a:solidFill>
                  <a:schemeClr val="hlink"/>
                </a:solidFill>
                <a:cs typeface="Lucida Grande" panose="020B0600040502020204" pitchFamily="34" charset="0"/>
              </a:rPr>
              <a:t>▪</a:t>
            </a:r>
          </a:p>
        </p:txBody>
      </p:sp>
    </p:spTree>
    <p:extLst>
      <p:ext uri="{BB962C8B-B14F-4D97-AF65-F5344CB8AC3E}">
        <p14:creationId xmlns:p14="http://schemas.microsoft.com/office/powerpoint/2010/main" val="183000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34AA84B-86BB-B840-91A5-EFE6826B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314" y="99527"/>
            <a:ext cx="8839200" cy="838200"/>
          </a:xfrm>
        </p:spPr>
        <p:txBody>
          <a:bodyPr/>
          <a:lstStyle/>
          <a:p>
            <a:r>
              <a:rPr lang="en-US" altLang="en-US" dirty="0"/>
              <a:t>A failure of the greedy algorithm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D79FEE-DB2C-D347-AEEE-864E75F9FA73}"/>
              </a:ext>
            </a:extLst>
          </p:cNvPr>
          <p:cNvSpPr txBox="1">
            <a:spLocks noChangeArrowheads="1"/>
          </p:cNvSpPr>
          <p:nvPr/>
        </p:nvSpPr>
        <p:spPr>
          <a:xfrm>
            <a:off x="827313" y="1197429"/>
            <a:ext cx="9335589" cy="51054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In some (fictional) monetary system, “</a:t>
            </a:r>
            <a:r>
              <a:rPr lang="en-US" altLang="en-US" dirty="0" err="1"/>
              <a:t>fricto</a:t>
            </a:r>
            <a:r>
              <a:rPr lang="en-US" altLang="en-US" dirty="0"/>
              <a:t>” come in </a:t>
            </a:r>
            <a:r>
              <a:rPr lang="en-US" altLang="en-US" dirty="0">
                <a:solidFill>
                  <a:schemeClr val="accent2"/>
                </a:solidFill>
                <a:latin typeface="Trebuchet MS" panose="020B0703020202090204" pitchFamily="34" charset="0"/>
              </a:rPr>
              <a:t>1</a:t>
            </a:r>
            <a:r>
              <a:rPr lang="en-US" altLang="en-US" dirty="0"/>
              <a:t> </a:t>
            </a:r>
            <a:r>
              <a:rPr lang="en-US" altLang="en-US" dirty="0" err="1"/>
              <a:t>fricto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chemeClr val="accent2"/>
                </a:solidFill>
                <a:latin typeface="Trebuchet MS" panose="020B0703020202090204" pitchFamily="34" charset="0"/>
              </a:rPr>
              <a:t>7</a:t>
            </a:r>
            <a:r>
              <a:rPr lang="en-US" altLang="en-US" dirty="0"/>
              <a:t> </a:t>
            </a:r>
            <a:r>
              <a:rPr lang="en-US" altLang="en-US" dirty="0" err="1"/>
              <a:t>fricto</a:t>
            </a:r>
            <a:r>
              <a:rPr lang="en-US" altLang="en-US" dirty="0"/>
              <a:t>, and </a:t>
            </a:r>
            <a:r>
              <a:rPr lang="en-US" altLang="en-US" dirty="0">
                <a:solidFill>
                  <a:schemeClr val="accent2"/>
                </a:solidFill>
                <a:latin typeface="Trebuchet MS" panose="020B0703020202090204" pitchFamily="34" charset="0"/>
              </a:rPr>
              <a:t>10</a:t>
            </a:r>
            <a:r>
              <a:rPr lang="en-US" altLang="en-US" dirty="0"/>
              <a:t> </a:t>
            </a:r>
            <a:r>
              <a:rPr lang="en-US" altLang="en-US" dirty="0" err="1"/>
              <a:t>fricto</a:t>
            </a:r>
            <a:r>
              <a:rPr lang="en-US" altLang="en-US" dirty="0"/>
              <a:t> coins</a:t>
            </a:r>
          </a:p>
          <a:p>
            <a:r>
              <a:rPr lang="en-US" altLang="en-US" dirty="0"/>
              <a:t>Using a greedy algorithm to count out 15 </a:t>
            </a:r>
            <a:r>
              <a:rPr lang="en-US" altLang="en-US" dirty="0" err="1"/>
              <a:t>frictos</a:t>
            </a:r>
            <a:r>
              <a:rPr lang="en-US" altLang="en-US" dirty="0"/>
              <a:t>, you would get</a:t>
            </a:r>
          </a:p>
          <a:p>
            <a:pPr lvl="1"/>
            <a:r>
              <a:rPr lang="en-US" altLang="en-US" dirty="0"/>
              <a:t>A 10 </a:t>
            </a:r>
            <a:r>
              <a:rPr lang="en-US" altLang="en-US" dirty="0" err="1"/>
              <a:t>fricto</a:t>
            </a:r>
            <a:r>
              <a:rPr lang="en-US" altLang="en-US" dirty="0"/>
              <a:t> piece</a:t>
            </a:r>
          </a:p>
          <a:p>
            <a:pPr lvl="1"/>
            <a:r>
              <a:rPr lang="en-US" altLang="en-US" dirty="0"/>
              <a:t>Five 1 </a:t>
            </a:r>
            <a:r>
              <a:rPr lang="en-US" altLang="en-US" dirty="0" err="1"/>
              <a:t>fricto</a:t>
            </a:r>
            <a:r>
              <a:rPr lang="en-US" altLang="en-US" dirty="0"/>
              <a:t> pieces, for a total of 15 </a:t>
            </a:r>
            <a:r>
              <a:rPr lang="en-US" altLang="en-US" dirty="0" err="1"/>
              <a:t>frictos</a:t>
            </a:r>
            <a:endParaRPr lang="en-US" altLang="en-US" dirty="0"/>
          </a:p>
          <a:p>
            <a:pPr lvl="1"/>
            <a:r>
              <a:rPr lang="en-US" altLang="en-US" dirty="0"/>
              <a:t>This requires six coins</a:t>
            </a:r>
          </a:p>
          <a:p>
            <a:r>
              <a:rPr lang="en-US" altLang="en-US" dirty="0"/>
              <a:t>A better solution would be to use two 7 </a:t>
            </a:r>
            <a:r>
              <a:rPr lang="en-US" altLang="en-US" dirty="0" err="1"/>
              <a:t>fricto</a:t>
            </a:r>
            <a:r>
              <a:rPr lang="en-US" altLang="en-US" dirty="0"/>
              <a:t> pieces and one 1 </a:t>
            </a:r>
            <a:r>
              <a:rPr lang="en-US" altLang="en-US" dirty="0" err="1"/>
              <a:t>fricto</a:t>
            </a:r>
            <a:r>
              <a:rPr lang="en-US" altLang="en-US" dirty="0"/>
              <a:t> piece</a:t>
            </a:r>
          </a:p>
          <a:p>
            <a:pPr lvl="1"/>
            <a:r>
              <a:rPr lang="en-US" altLang="en-US" dirty="0"/>
              <a:t>This only requires three coins</a:t>
            </a:r>
          </a:p>
          <a:p>
            <a:r>
              <a:rPr lang="en-US" altLang="en-US" dirty="0"/>
              <a:t>The greedy algorithm results in a solution, but not in an optimal solution</a:t>
            </a:r>
          </a:p>
        </p:txBody>
      </p:sp>
    </p:spTree>
    <p:extLst>
      <p:ext uri="{BB962C8B-B14F-4D97-AF65-F5344CB8AC3E}">
        <p14:creationId xmlns:p14="http://schemas.microsoft.com/office/powerpoint/2010/main" val="2302378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047211E-E468-7D40-B6B6-62F2F07FC98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Interval Scheduling</a:t>
            </a:r>
          </a:p>
        </p:txBody>
      </p:sp>
    </p:spTree>
    <p:extLst>
      <p:ext uri="{BB962C8B-B14F-4D97-AF65-F5344CB8AC3E}">
        <p14:creationId xmlns:p14="http://schemas.microsoft.com/office/powerpoint/2010/main" val="1031718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>
            <a:extLst>
              <a:ext uri="{FF2B5EF4-FFF2-40B4-BE49-F238E27FC236}">
                <a16:creationId xmlns:a16="http://schemas.microsoft.com/office/drawing/2014/main" id="{69F9A752-CB2F-2C45-B737-F420A0935B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22375"/>
            <a:ext cx="10515600" cy="763879"/>
          </a:xfrm>
        </p:spPr>
        <p:txBody>
          <a:bodyPr/>
          <a:lstStyle/>
          <a:p>
            <a:r>
              <a:rPr kumimoji="0" lang="en-US" altLang="en-US" dirty="0"/>
              <a:t>Interval Scheduling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C8FCF2A-D252-B746-BC92-D3C127252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38134"/>
            <a:ext cx="10515600" cy="49144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Consider a set of tasks each represented by an </a:t>
            </a:r>
            <a:r>
              <a:rPr lang="en-US" i="1" dirty="0"/>
              <a:t>interval</a:t>
            </a:r>
            <a:r>
              <a:rPr lang="en-US" dirty="0"/>
              <a:t> describing the time in which it needs to be processed by some machine.</a:t>
            </a:r>
          </a:p>
          <a:p>
            <a:r>
              <a:rPr lang="en-US" dirty="0"/>
              <a:t>For instance, task A might run from 2:00 to 5:00, task B might run from 4:00 to 10:00 and task C might run from 9:00 to 11:00. </a:t>
            </a:r>
          </a:p>
          <a:p>
            <a:r>
              <a:rPr lang="en-US" dirty="0"/>
              <a:t>A subset of intervals is </a:t>
            </a:r>
            <a:r>
              <a:rPr lang="en-US" i="1" dirty="0"/>
              <a:t>compatible</a:t>
            </a:r>
            <a:r>
              <a:rPr lang="en-US" dirty="0"/>
              <a:t> if no two intervals overlap on the machine/resource. For example, the subset {A,C} is compatible, as is the subset {B}; but neither {A,B} nor {B,C} are compatible subsets, because the corresponding intervals within each subset overlap.</a:t>
            </a:r>
          </a:p>
          <a:p>
            <a:r>
              <a:rPr lang="en-US" dirty="0"/>
              <a:t>The </a:t>
            </a:r>
            <a:r>
              <a:rPr lang="en-US" i="1" dirty="0"/>
              <a:t>interval scheduling maximization problem</a:t>
            </a:r>
            <a:r>
              <a:rPr lang="en-US" dirty="0"/>
              <a:t> is to find a largest compatible set, i.e., a set of non-overlapping intervals of maximum size. The goal here is to execute as many tasks as possible, that is, to maximize the </a:t>
            </a:r>
            <a:r>
              <a:rPr lang="en-US" dirty="0">
                <a:hlinkClick r:id="rId3" tooltip="Throughput"/>
              </a:rPr>
              <a:t>throughput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8964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>
            <a:extLst>
              <a:ext uri="{FF2B5EF4-FFF2-40B4-BE49-F238E27FC236}">
                <a16:creationId xmlns:a16="http://schemas.microsoft.com/office/drawing/2014/main" id="{69F9A752-CB2F-2C45-B737-F420A0935B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22375"/>
            <a:ext cx="10515600" cy="763879"/>
          </a:xfrm>
        </p:spPr>
        <p:txBody>
          <a:bodyPr/>
          <a:lstStyle/>
          <a:p>
            <a:r>
              <a:rPr kumimoji="0" lang="en-US" altLang="en-US" dirty="0"/>
              <a:t>Interval Scheduling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C8FCF2A-D252-B746-BC92-D3C127252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38134"/>
            <a:ext cx="10515600" cy="4351338"/>
          </a:xfrm>
        </p:spPr>
        <p:txBody>
          <a:bodyPr/>
          <a:lstStyle/>
          <a:p>
            <a:r>
              <a:rPr kumimoji="0" lang="en-US" altLang="en-US" dirty="0"/>
              <a:t>Interval scheduling.</a:t>
            </a:r>
          </a:p>
          <a:p>
            <a:pPr lvl="1"/>
            <a:r>
              <a:rPr kumimoji="0" lang="en-US" altLang="en-US" dirty="0"/>
              <a:t>Job j starts at </a:t>
            </a:r>
            <a:r>
              <a:rPr kumimoji="0" lang="en-US" altLang="en-US" dirty="0" err="1"/>
              <a:t>s</a:t>
            </a:r>
            <a:r>
              <a:rPr lang="en-US" altLang="en-US" sz="2000" baseline="-25000" dirty="0" err="1"/>
              <a:t>j</a:t>
            </a:r>
            <a:r>
              <a:rPr kumimoji="0" lang="en-US" altLang="en-US" dirty="0"/>
              <a:t> and finishes at f</a:t>
            </a:r>
            <a:r>
              <a:rPr lang="en-US" altLang="en-US" sz="2000" baseline="-25000" dirty="0"/>
              <a:t>j</a:t>
            </a:r>
            <a:r>
              <a:rPr kumimoji="0" lang="en-US" altLang="en-US" dirty="0"/>
              <a:t>.</a:t>
            </a:r>
          </a:p>
          <a:p>
            <a:pPr lvl="1"/>
            <a:r>
              <a:rPr kumimoji="0" lang="en-US" altLang="en-US" dirty="0"/>
              <a:t>Two jobs </a:t>
            </a:r>
            <a:r>
              <a:rPr kumimoji="0" lang="en-US" altLang="en-US" dirty="0">
                <a:solidFill>
                  <a:schemeClr val="accent1"/>
                </a:solidFill>
              </a:rPr>
              <a:t>compatible </a:t>
            </a:r>
            <a:r>
              <a:rPr kumimoji="0" lang="en-US" altLang="en-US" dirty="0"/>
              <a:t>if they don't overlap.</a:t>
            </a:r>
          </a:p>
          <a:p>
            <a:pPr lvl="1"/>
            <a:r>
              <a:rPr kumimoji="0" lang="en-US" altLang="en-US" dirty="0"/>
              <a:t>Goal: find maximum subset of mutually compatible jobs.</a:t>
            </a:r>
          </a:p>
        </p:txBody>
      </p:sp>
      <p:sp>
        <p:nvSpPr>
          <p:cNvPr id="5125" name="Line 4">
            <a:extLst>
              <a:ext uri="{FF2B5EF4-FFF2-40B4-BE49-F238E27FC236}">
                <a16:creationId xmlns:a16="http://schemas.microsoft.com/office/drawing/2014/main" id="{BBF7C83E-0901-A642-91E4-7EFC910761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7514" y="6232525"/>
            <a:ext cx="588168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5126" name="Text Box 5">
            <a:extLst>
              <a:ext uri="{FF2B5EF4-FFF2-40B4-BE49-F238E27FC236}">
                <a16:creationId xmlns:a16="http://schemas.microsoft.com/office/drawing/2014/main" id="{8EE1475C-65C5-9047-811F-FA9286F41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038" y="6313489"/>
            <a:ext cx="1592262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5127" name="Text Box 6">
            <a:extLst>
              <a:ext uri="{FF2B5EF4-FFF2-40B4-BE49-F238E27FC236}">
                <a16:creationId xmlns:a16="http://schemas.microsoft.com/office/drawing/2014/main" id="{D820F995-F134-7C47-BFF4-49B3AF074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6024563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Time</a:t>
            </a:r>
          </a:p>
        </p:txBody>
      </p:sp>
      <p:sp>
        <p:nvSpPr>
          <p:cNvPr id="5128" name="Line 7">
            <a:extLst>
              <a:ext uri="{FF2B5EF4-FFF2-40B4-BE49-F238E27FC236}">
                <a16:creationId xmlns:a16="http://schemas.microsoft.com/office/drawing/2014/main" id="{4D5A8FEB-E63A-DE45-A383-CE15FA357CC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8788" y="6232525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29" name="Text Box 8">
            <a:extLst>
              <a:ext uri="{FF2B5EF4-FFF2-40B4-BE49-F238E27FC236}">
                <a16:creationId xmlns:a16="http://schemas.microsoft.com/office/drawing/2014/main" id="{C3D47F34-DACE-AE4A-A81D-040CD38CA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1" y="6232526"/>
            <a:ext cx="415925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5130" name="Line 9">
            <a:extLst>
              <a:ext uri="{FF2B5EF4-FFF2-40B4-BE49-F238E27FC236}">
                <a16:creationId xmlns:a16="http://schemas.microsoft.com/office/drawing/2014/main" id="{57926981-EF0E-CF48-B989-765A67EEB81C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1849438" y="4640263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31" name="Line 10">
            <a:extLst>
              <a:ext uri="{FF2B5EF4-FFF2-40B4-BE49-F238E27FC236}">
                <a16:creationId xmlns:a16="http://schemas.microsoft.com/office/drawing/2014/main" id="{12C426D1-BA46-8948-A379-7F4C217A84A0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1365251" y="4640263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32" name="Line 11">
            <a:extLst>
              <a:ext uri="{FF2B5EF4-FFF2-40B4-BE49-F238E27FC236}">
                <a16:creationId xmlns:a16="http://schemas.microsoft.com/office/drawing/2014/main" id="{0FD72B2C-2621-C54A-AE2D-2FB5E34C15D4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819401" y="4640263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33" name="Line 12">
            <a:extLst>
              <a:ext uri="{FF2B5EF4-FFF2-40B4-BE49-F238E27FC236}">
                <a16:creationId xmlns:a16="http://schemas.microsoft.com/office/drawing/2014/main" id="{B9669188-E27A-F541-A07C-BE5BDCA95C23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333626" y="4640263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34" name="Line 13">
            <a:extLst>
              <a:ext uri="{FF2B5EF4-FFF2-40B4-BE49-F238E27FC236}">
                <a16:creationId xmlns:a16="http://schemas.microsoft.com/office/drawing/2014/main" id="{13CFCAB6-A6A6-FA4C-8F66-D7535ECE6CF5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3303588" y="4640263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35" name="Line 14">
            <a:extLst>
              <a:ext uri="{FF2B5EF4-FFF2-40B4-BE49-F238E27FC236}">
                <a16:creationId xmlns:a16="http://schemas.microsoft.com/office/drawing/2014/main" id="{97CC9AE3-3B83-C54B-B9DC-C906C0CD954C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756151" y="4640263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36" name="Line 15">
            <a:extLst>
              <a:ext uri="{FF2B5EF4-FFF2-40B4-BE49-F238E27FC236}">
                <a16:creationId xmlns:a16="http://schemas.microsoft.com/office/drawing/2014/main" id="{5E019D52-5CB0-1A42-8607-B3E567EFFDF0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271963" y="4640263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37" name="Line 16">
            <a:extLst>
              <a:ext uri="{FF2B5EF4-FFF2-40B4-BE49-F238E27FC236}">
                <a16:creationId xmlns:a16="http://schemas.microsoft.com/office/drawing/2014/main" id="{10107967-B0B3-DB47-A98D-FBE265A06783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724526" y="4640263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38" name="Line 17">
            <a:extLst>
              <a:ext uri="{FF2B5EF4-FFF2-40B4-BE49-F238E27FC236}">
                <a16:creationId xmlns:a16="http://schemas.microsoft.com/office/drawing/2014/main" id="{456D53F6-50CA-4F47-90D2-C5F7BDD67049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5240338" y="4640263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39" name="Line 18">
            <a:extLst>
              <a:ext uri="{FF2B5EF4-FFF2-40B4-BE49-F238E27FC236}">
                <a16:creationId xmlns:a16="http://schemas.microsoft.com/office/drawing/2014/main" id="{04CDBFCC-2A7C-A143-8AA0-AC68C9910C4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94488" y="4640263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40" name="Line 19">
            <a:extLst>
              <a:ext uri="{FF2B5EF4-FFF2-40B4-BE49-F238E27FC236}">
                <a16:creationId xmlns:a16="http://schemas.microsoft.com/office/drawing/2014/main" id="{10AD0EF1-7D8E-FD40-B928-889ECEFF568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210301" y="4640263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41" name="Text Box 20">
            <a:extLst>
              <a:ext uri="{FF2B5EF4-FFF2-40B4-BE49-F238E27FC236}">
                <a16:creationId xmlns:a16="http://schemas.microsoft.com/office/drawing/2014/main" id="{FBEE40D9-6079-4B47-91D9-13CB57DB9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589" y="6232526"/>
            <a:ext cx="415925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5142" name="Text Box 21">
            <a:extLst>
              <a:ext uri="{FF2B5EF4-FFF2-40B4-BE49-F238E27FC236}">
                <a16:creationId xmlns:a16="http://schemas.microsoft.com/office/drawing/2014/main" id="{84B6543F-CC8D-C54C-B22E-347AFF0D2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776" y="6232526"/>
            <a:ext cx="415925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5143" name="Text Box 22">
            <a:extLst>
              <a:ext uri="{FF2B5EF4-FFF2-40B4-BE49-F238E27FC236}">
                <a16:creationId xmlns:a16="http://schemas.microsoft.com/office/drawing/2014/main" id="{76C5180F-EFAB-A746-9419-D86E921DF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1964" y="6232526"/>
            <a:ext cx="415925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5144" name="Text Box 23">
            <a:extLst>
              <a:ext uri="{FF2B5EF4-FFF2-40B4-BE49-F238E27FC236}">
                <a16:creationId xmlns:a16="http://schemas.microsoft.com/office/drawing/2014/main" id="{8A4382DE-F379-164C-8573-DD173AEB1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739" y="6232526"/>
            <a:ext cx="41433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5145" name="Text Box 24">
            <a:extLst>
              <a:ext uri="{FF2B5EF4-FFF2-40B4-BE49-F238E27FC236}">
                <a16:creationId xmlns:a16="http://schemas.microsoft.com/office/drawing/2014/main" id="{93590033-5521-6445-8967-AB7EC6612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925" y="6232526"/>
            <a:ext cx="41433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5146" name="Text Box 25">
            <a:extLst>
              <a:ext uri="{FF2B5EF4-FFF2-40B4-BE49-F238E27FC236}">
                <a16:creationId xmlns:a16="http://schemas.microsoft.com/office/drawing/2014/main" id="{310FD260-6D05-5F45-830B-33F81AFF6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114" y="6232526"/>
            <a:ext cx="41433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6</a:t>
            </a:r>
          </a:p>
        </p:txBody>
      </p:sp>
      <p:sp>
        <p:nvSpPr>
          <p:cNvPr id="5147" name="Text Box 26">
            <a:extLst>
              <a:ext uri="{FF2B5EF4-FFF2-40B4-BE49-F238E27FC236}">
                <a16:creationId xmlns:a16="http://schemas.microsoft.com/office/drawing/2014/main" id="{85E49B0C-ADD3-2748-B8FF-458179A06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301" y="6232526"/>
            <a:ext cx="415925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7</a:t>
            </a:r>
          </a:p>
        </p:txBody>
      </p:sp>
      <p:sp>
        <p:nvSpPr>
          <p:cNvPr id="5148" name="Text Box 27">
            <a:extLst>
              <a:ext uri="{FF2B5EF4-FFF2-40B4-BE49-F238E27FC236}">
                <a16:creationId xmlns:a16="http://schemas.microsoft.com/office/drawing/2014/main" id="{EC356645-6BCC-474E-98B4-99AA3C05B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4489" y="6232526"/>
            <a:ext cx="415925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5149" name="Text Box 28">
            <a:extLst>
              <a:ext uri="{FF2B5EF4-FFF2-40B4-BE49-F238E27FC236}">
                <a16:creationId xmlns:a16="http://schemas.microsoft.com/office/drawing/2014/main" id="{4B729852-3A3C-734F-85B7-11EF73EC2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8676" y="6232526"/>
            <a:ext cx="415925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5150" name="Text Box 29">
            <a:extLst>
              <a:ext uri="{FF2B5EF4-FFF2-40B4-BE49-F238E27FC236}">
                <a16:creationId xmlns:a16="http://schemas.microsoft.com/office/drawing/2014/main" id="{FFA86211-2B18-754B-815A-BE0126D37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4600" y="6232526"/>
            <a:ext cx="41433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10</a:t>
            </a:r>
          </a:p>
        </p:txBody>
      </p:sp>
      <p:sp>
        <p:nvSpPr>
          <p:cNvPr id="5151" name="Text Box 30">
            <a:extLst>
              <a:ext uri="{FF2B5EF4-FFF2-40B4-BE49-F238E27FC236}">
                <a16:creationId xmlns:a16="http://schemas.microsoft.com/office/drawing/2014/main" id="{8D6B4C22-7396-414C-A0CD-830989AE8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8639" y="6232526"/>
            <a:ext cx="41433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11</a:t>
            </a:r>
          </a:p>
        </p:txBody>
      </p:sp>
      <p:sp>
        <p:nvSpPr>
          <p:cNvPr id="5152" name="Rectangle 31">
            <a:extLst>
              <a:ext uri="{FF2B5EF4-FFF2-40B4-BE49-F238E27FC236}">
                <a16:creationId xmlns:a16="http://schemas.microsoft.com/office/drawing/2014/main" id="{61F6886E-3DBD-2C4C-977C-70B37D8BB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0038" y="5124451"/>
            <a:ext cx="1936750" cy="2762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bg1"/>
                </a:solidFill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5153" name="Rectangle 32">
            <a:extLst>
              <a:ext uri="{FF2B5EF4-FFF2-40B4-BE49-F238E27FC236}">
                <a16:creationId xmlns:a16="http://schemas.microsoft.com/office/drawing/2014/main" id="{0D01A049-E24A-FF49-A9CC-AE6D82EDE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5" y="5540376"/>
            <a:ext cx="1938338" cy="2762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bg1"/>
                </a:solidFill>
                <a:latin typeface="Courier New" panose="02070309020205020404" pitchFamily="49" charset="0"/>
              </a:rPr>
              <a:t>g</a:t>
            </a:r>
          </a:p>
        </p:txBody>
      </p:sp>
      <p:sp>
        <p:nvSpPr>
          <p:cNvPr id="5154" name="Line 33">
            <a:extLst>
              <a:ext uri="{FF2B5EF4-FFF2-40B4-BE49-F238E27FC236}">
                <a16:creationId xmlns:a16="http://schemas.microsoft.com/office/drawing/2014/main" id="{CC8EFCB2-A795-3545-AF2C-BB45E143479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3787776" y="4640263"/>
            <a:ext cx="3184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55" name="Rectangle 34">
            <a:extLst>
              <a:ext uri="{FF2B5EF4-FFF2-40B4-BE49-F238E27FC236}">
                <a16:creationId xmlns:a16="http://schemas.microsoft.com/office/drawing/2014/main" id="{3651236C-8ED8-2742-806A-B99EF4FDA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600" y="5943601"/>
            <a:ext cx="1454150" cy="2778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bg1"/>
                </a:solidFill>
                <a:latin typeface="Courier New" panose="02070309020205020404" pitchFamily="49" charset="0"/>
              </a:rPr>
              <a:t>h</a:t>
            </a:r>
          </a:p>
        </p:txBody>
      </p:sp>
      <p:sp>
        <p:nvSpPr>
          <p:cNvPr id="5156" name="Rectangle 35">
            <a:extLst>
              <a:ext uri="{FF2B5EF4-FFF2-40B4-BE49-F238E27FC236}">
                <a16:creationId xmlns:a16="http://schemas.microsoft.com/office/drawing/2014/main" id="{420976CF-B423-FC43-A640-9966C219D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1" y="4708526"/>
            <a:ext cx="1452563" cy="2778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bg1"/>
                </a:solidFill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5157" name="Rectangle 36">
            <a:extLst>
              <a:ext uri="{FF2B5EF4-FFF2-40B4-BE49-F238E27FC236}">
                <a16:creationId xmlns:a16="http://schemas.microsoft.com/office/drawing/2014/main" id="{01760DA3-5451-A44A-B86C-D977F75F9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7513" y="3048001"/>
            <a:ext cx="2906712" cy="2762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bg1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5158" name="Rectangle 37">
            <a:extLst>
              <a:ext uri="{FF2B5EF4-FFF2-40B4-BE49-F238E27FC236}">
                <a16:creationId xmlns:a16="http://schemas.microsoft.com/office/drawing/2014/main" id="{53E0059F-74F3-8E47-890E-7455DCB11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1700" y="3463926"/>
            <a:ext cx="1454150" cy="2762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bg1"/>
                </a:solidFill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5159" name="Rectangle 38">
            <a:extLst>
              <a:ext uri="{FF2B5EF4-FFF2-40B4-BE49-F238E27FC236}">
                <a16:creationId xmlns:a16="http://schemas.microsoft.com/office/drawing/2014/main" id="{EDDF2F99-25A6-6945-BEA6-1FF37A49A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664" y="3878263"/>
            <a:ext cx="968375" cy="2778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bg1"/>
                </a:solidFill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5160" name="Rectangle 39">
            <a:extLst>
              <a:ext uri="{FF2B5EF4-FFF2-40B4-BE49-F238E27FC236}">
                <a16:creationId xmlns:a16="http://schemas.microsoft.com/office/drawing/2014/main" id="{B4C56DFA-F231-8546-A47C-17CFF2838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664" y="4294189"/>
            <a:ext cx="2420937" cy="2762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bg1"/>
                </a:solidFill>
                <a:latin typeface="Courier New" panose="02070309020205020404" pitchFamily="49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846043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32682</TotalTime>
  <Words>3248</Words>
  <Application>Microsoft Macintosh PowerPoint</Application>
  <PresentationFormat>Widescreen</PresentationFormat>
  <Paragraphs>1410</Paragraphs>
  <Slides>53</Slides>
  <Notes>18</Notes>
  <HiddenSlides>3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63" baseType="lpstr">
      <vt:lpstr>Arial</vt:lpstr>
      <vt:lpstr>Calibri</vt:lpstr>
      <vt:lpstr>Calibri Light</vt:lpstr>
      <vt:lpstr>Comic Sans MS</vt:lpstr>
      <vt:lpstr>Courier New</vt:lpstr>
      <vt:lpstr>Helvetica</vt:lpstr>
      <vt:lpstr>Lucida Grande</vt:lpstr>
      <vt:lpstr>Trebuchet MS</vt:lpstr>
      <vt:lpstr>1_Office Theme</vt:lpstr>
      <vt:lpstr>Custom Design</vt:lpstr>
      <vt:lpstr>Greedy Algorithm</vt:lpstr>
      <vt:lpstr>Optimization Problems</vt:lpstr>
      <vt:lpstr>Optimization Problems</vt:lpstr>
      <vt:lpstr>Greedy Algorithm</vt:lpstr>
      <vt:lpstr>Example: Counting money</vt:lpstr>
      <vt:lpstr>A failure of the greedy algorithm</vt:lpstr>
      <vt:lpstr>Interval Scheduling</vt:lpstr>
      <vt:lpstr>Interval Scheduling</vt:lpstr>
      <vt:lpstr>Interval Scheduling</vt:lpstr>
      <vt:lpstr>Interval Scheduling: Greedy Algorithms</vt:lpstr>
      <vt:lpstr>Interval Scheduling: Greedy Algorithms</vt:lpstr>
      <vt:lpstr>Earliest-finish-time-first algorithm demo</vt:lpstr>
      <vt:lpstr>Earliest-finish-time-first algorithm demo</vt:lpstr>
      <vt:lpstr>Earliest-finish-time-first algorithm demo</vt:lpstr>
      <vt:lpstr>Earliest-finish-time-first algorithm demo</vt:lpstr>
      <vt:lpstr>Earliest-finish-time-first algorithm demo</vt:lpstr>
      <vt:lpstr>Earliest-finish-time-first algorithm demo</vt:lpstr>
      <vt:lpstr>Earliest-finish-time-first algorithm demo</vt:lpstr>
      <vt:lpstr>Earliest-finish-time-first algorithm demo</vt:lpstr>
      <vt:lpstr>Earliest-finish-time-first algorithm demo</vt:lpstr>
      <vt:lpstr>Earliest-finish-time-first algorithm demo</vt:lpstr>
      <vt:lpstr>Earliest-finish-time-first algorithm demo</vt:lpstr>
      <vt:lpstr>Earliest-finish-time-first algorithm demo</vt:lpstr>
      <vt:lpstr>Earliest-finish-time-first algorithm demo</vt:lpstr>
      <vt:lpstr>Earliest-finish-time-first algorithm demo</vt:lpstr>
      <vt:lpstr>Earliest-finish-time-first algorithm demo</vt:lpstr>
      <vt:lpstr>Earliest-finish-time-first algorithm demo</vt:lpstr>
      <vt:lpstr>Earliest-finish-time-first algorithm demo</vt:lpstr>
      <vt:lpstr>Earliest-finish-time-first algorithm demo</vt:lpstr>
      <vt:lpstr>Earliest-finish-time-first algorithm demo</vt:lpstr>
      <vt:lpstr>Earliest-finish-time-first algorithm demo</vt:lpstr>
      <vt:lpstr>Interval Scheduling: Greedy Algorithm</vt:lpstr>
      <vt:lpstr>Interval Scheduling: Greedy Analysis</vt:lpstr>
      <vt:lpstr>Interval Scheduling:  Analysis</vt:lpstr>
      <vt:lpstr>Interval Scheduling:  Analysis</vt:lpstr>
      <vt:lpstr>Interval Partitioning</vt:lpstr>
      <vt:lpstr>Interval Partitioning</vt:lpstr>
      <vt:lpstr>Interval Partitioning</vt:lpstr>
      <vt:lpstr>Earliest-start-time-first algorithm demo</vt:lpstr>
      <vt:lpstr>Earliest-start-time-first algorithm demo</vt:lpstr>
      <vt:lpstr>Earliest-start-time-first algorithm demo</vt:lpstr>
      <vt:lpstr>Earliest-start-time-first algorithm demo</vt:lpstr>
      <vt:lpstr>Earliest-start-time-first algorithm demo</vt:lpstr>
      <vt:lpstr>Earliest-start-time-first algorithm demo</vt:lpstr>
      <vt:lpstr>Earliest-start-time-first algorithm demo</vt:lpstr>
      <vt:lpstr>Earliest-start-time-first algorithm demo</vt:lpstr>
      <vt:lpstr>Earliest-start-time-first algorithm demo</vt:lpstr>
      <vt:lpstr>Earliest-start-time-first algorithm demo</vt:lpstr>
      <vt:lpstr>Earliest-start-time-first algorithm demo</vt:lpstr>
      <vt:lpstr>Earliest-start-time-first algorithm demo</vt:lpstr>
      <vt:lpstr>Interval Partitioning:  Greedy Algorithm</vt:lpstr>
      <vt:lpstr>Interval Partitioning:  Lower Bound on Optimal Solution</vt:lpstr>
      <vt:lpstr>Interval Partitioning:  Greedy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Fraud Preemtion</dc:title>
  <dc:creator>Md_ Rahman</dc:creator>
  <cp:lastModifiedBy>Microsoft Office User</cp:lastModifiedBy>
  <cp:revision>2278</cp:revision>
  <dcterms:created xsi:type="dcterms:W3CDTF">2018-02-18T09:06:46Z</dcterms:created>
  <dcterms:modified xsi:type="dcterms:W3CDTF">2022-08-21T19:54:28Z</dcterms:modified>
</cp:coreProperties>
</file>